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8.xml"/>
  <Override ContentType="application/vnd.openxmlformats-officedocument.presentationml.comments+xml" PartName="/ppt/comments/comment10.xml"/>
  <Override ContentType="application/vnd.openxmlformats-officedocument.presentationml.comments+xml" PartName="/ppt/comments/comment23.xml"/>
  <Override ContentType="application/vnd.openxmlformats-officedocument.presentationml.comments+xml" PartName="/ppt/comments/comment36.xml"/>
  <Override ContentType="application/vnd.openxmlformats-officedocument.presentationml.comments+xml" PartName="/ppt/comments/comment6.xml"/>
  <Override ContentType="application/vnd.openxmlformats-officedocument.presentationml.comments+xml" PartName="/ppt/comments/comment31.xml"/>
  <Override ContentType="application/vnd.openxmlformats-officedocument.presentationml.comments+xml" PartName="/ppt/comments/comment19.xml"/>
  <Override ContentType="application/vnd.openxmlformats-officedocument.presentationml.comments+xml" PartName="/ppt/comments/comment32.xml"/>
  <Override ContentType="application/vnd.openxmlformats-officedocument.presentationml.comments+xml" PartName="/ppt/comments/comment37.xml"/>
  <Override ContentType="application/vnd.openxmlformats-officedocument.presentationml.comments+xml" PartName="/ppt/comments/comment24.xml"/>
  <Override ContentType="application/vnd.openxmlformats-officedocument.presentationml.comments+xml" PartName="/ppt/comments/comment15.xml"/>
  <Override ContentType="application/vnd.openxmlformats-officedocument.presentationml.comments+xml" PartName="/ppt/comments/comment41.xml"/>
  <Override ContentType="application/vnd.openxmlformats-officedocument.presentationml.comments+xml" PartName="/ppt/comments/comment35.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7.xml"/>
  <Override ContentType="application/vnd.openxmlformats-officedocument.presentationml.comments+xml" PartName="/ppt/comments/comment18.xml"/>
  <Override ContentType="application/vnd.openxmlformats-officedocument.presentationml.comments+xml" PartName="/ppt/comments/comment40.xml"/>
  <Override ContentType="application/vnd.openxmlformats-officedocument.presentationml.comments+xml" PartName="/ppt/comments/comment14.xml"/>
  <Override ContentType="application/vnd.openxmlformats-officedocument.presentationml.comments+xml" PartName="/ppt/comments/comment27.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34.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39.xml"/>
  <Override ContentType="application/vnd.openxmlformats-officedocument.presentationml.comments+xml" PartName="/ppt/comments/comment26.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5.xml"/>
  <Override ContentType="application/vnd.openxmlformats-officedocument.presentationml.comments+xml" PartName="/ppt/comments/comment30.xml"/>
  <Override ContentType="application/vnd.openxmlformats-officedocument.presentationml.comments+xml" PartName="/ppt/comments/comment33.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38.xml"/>
  <Override ContentType="application/vnd.openxmlformats-officedocument.presentationml.comments+xml" PartName="/ppt/comments/comment12.xml"/>
  <Override ContentType="application/vnd.openxmlformats-officedocument.presentationml.comments+xml" PartName="/ppt/comments/comment29.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Lst>
  <p:sldSz cy="5715000" cx="9144000"/>
  <p:notesSz cx="6858000" cy="9144000"/>
  <p:embeddedFontLst>
    <p:embeddedFont>
      <p:font typeface="Lora Medium"/>
      <p:regular r:id="rId130"/>
      <p:bold r:id="rId131"/>
      <p:italic r:id="rId132"/>
      <p:boldItalic r:id="rId133"/>
    </p:embeddedFont>
    <p:embeddedFont>
      <p:font typeface="Nunito SemiBold"/>
      <p:regular r:id="rId134"/>
      <p:bold r:id="rId135"/>
      <p:italic r:id="rId136"/>
      <p:boldItalic r:id="rId137"/>
    </p:embeddedFont>
    <p:embeddedFont>
      <p:font typeface="Roboto"/>
      <p:regular r:id="rId138"/>
      <p:bold r:id="rId139"/>
      <p:italic r:id="rId140"/>
      <p:boldItalic r:id="rId141"/>
    </p:embeddedFont>
    <p:embeddedFont>
      <p:font typeface="Lora"/>
      <p:regular r:id="rId142"/>
      <p:bold r:id="rId143"/>
      <p:italic r:id="rId144"/>
      <p:boldItalic r:id="rId145"/>
    </p:embeddedFont>
    <p:embeddedFont>
      <p:font typeface="Merriweather"/>
      <p:regular r:id="rId146"/>
      <p:bold r:id="rId147"/>
      <p:italic r:id="rId148"/>
      <p:boldItalic r:id="rId1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1" name="Atharva Sha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Merriweather-boldItalic.fntdata"/><Relationship Id="rId4" Type="http://schemas.openxmlformats.org/officeDocument/2006/relationships/commentAuthors" Target="commentAuthors.xml"/><Relationship Id="rId148" Type="http://schemas.openxmlformats.org/officeDocument/2006/relationships/font" Target="fonts/Merriweather-italic.fntdata"/><Relationship Id="rId9" Type="http://schemas.openxmlformats.org/officeDocument/2006/relationships/slide" Target="slides/slide3.xml"/><Relationship Id="rId143" Type="http://schemas.openxmlformats.org/officeDocument/2006/relationships/font" Target="fonts/Lora-bold.fntdata"/><Relationship Id="rId142" Type="http://schemas.openxmlformats.org/officeDocument/2006/relationships/font" Target="fonts/Lora-regular.fntdata"/><Relationship Id="rId141" Type="http://schemas.openxmlformats.org/officeDocument/2006/relationships/font" Target="fonts/Roboto-boldItalic.fntdata"/><Relationship Id="rId140" Type="http://schemas.openxmlformats.org/officeDocument/2006/relationships/font" Target="fonts/Roboto-italic.fntdata"/><Relationship Id="rId5" Type="http://schemas.openxmlformats.org/officeDocument/2006/relationships/slideMaster" Target="slideMasters/slideMaster1.xml"/><Relationship Id="rId147" Type="http://schemas.openxmlformats.org/officeDocument/2006/relationships/font" Target="fonts/Merriweather-bold.fntdata"/><Relationship Id="rId6" Type="http://schemas.openxmlformats.org/officeDocument/2006/relationships/notesMaster" Target="notesMasters/notesMaster1.xml"/><Relationship Id="rId146" Type="http://schemas.openxmlformats.org/officeDocument/2006/relationships/font" Target="fonts/Merriweather-regular.fntdata"/><Relationship Id="rId7" Type="http://schemas.openxmlformats.org/officeDocument/2006/relationships/slide" Target="slides/slide1.xml"/><Relationship Id="rId145" Type="http://schemas.openxmlformats.org/officeDocument/2006/relationships/font" Target="fonts/Lora-boldItalic.fntdata"/><Relationship Id="rId8" Type="http://schemas.openxmlformats.org/officeDocument/2006/relationships/slide" Target="slides/slide2.xml"/><Relationship Id="rId144" Type="http://schemas.openxmlformats.org/officeDocument/2006/relationships/font" Target="fonts/Lora-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oboto-bold.fntdata"/><Relationship Id="rId138" Type="http://schemas.openxmlformats.org/officeDocument/2006/relationships/font" Target="fonts/Roboto-regular.fntdata"/><Relationship Id="rId137" Type="http://schemas.openxmlformats.org/officeDocument/2006/relationships/font" Target="fonts/NunitoSemiBold-boldItalic.fntdata"/><Relationship Id="rId132" Type="http://schemas.openxmlformats.org/officeDocument/2006/relationships/font" Target="fonts/LoraMedium-italic.fntdata"/><Relationship Id="rId131" Type="http://schemas.openxmlformats.org/officeDocument/2006/relationships/font" Target="fonts/LoraMedium-bold.fntdata"/><Relationship Id="rId130" Type="http://schemas.openxmlformats.org/officeDocument/2006/relationships/font" Target="fonts/LoraMedium-regular.fntdata"/><Relationship Id="rId136" Type="http://schemas.openxmlformats.org/officeDocument/2006/relationships/font" Target="fonts/NunitoSemiBold-italic.fntdata"/><Relationship Id="rId135" Type="http://schemas.openxmlformats.org/officeDocument/2006/relationships/font" Target="fonts/NunitoSemiBold-bold.fntdata"/><Relationship Id="rId134" Type="http://schemas.openxmlformats.org/officeDocument/2006/relationships/font" Target="fonts/NunitoSemiBold-regular.fntdata"/><Relationship Id="rId133" Type="http://schemas.openxmlformats.org/officeDocument/2006/relationships/font" Target="fonts/LoraMedium-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18T05:46:23.397">
    <p:pos x="6000" y="0"/>
    <p:text>Add photos here. Cover all sections of the homepage</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09-18T05:59:12.293">
    <p:pos x="6000" y="0"/>
    <p:text>Write about AJAX and how a request is being sent to DB to delete the items. 
Write about JQuery animations that appear when user deletes an item.</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09-18T05:59:54.227">
    <p:pos x="6000" y="0"/>
    <p:text>There are 4 delete operations that occur, visit the code file and check my comments. Note all the data that is being deleted.</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9-18T06:03:41.635">
    <p:pos x="6000" y="0"/>
    <p:text>Read code comments. Write exactly what happens. Copy paste the SQL query here.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2-09-18T06:04:25.813">
    <p:pos x="6000" y="0"/>
    <p:text>Copy paste the 2 SQL queries here and explain what they do. Use your brains for the second one.</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09-18T06:08:30.383">
    <p:pos x="6000" y="0"/>
    <p:text>Add CSS details. 
How is the grid being styled?
How is the select filter style?
How is pagination styled?
How does date and delete option appear on hover?
Take the tiniest of features, study it and add its CSS properties here.
How are covers being cached and renamed? Which folder are they stored in? How does the preloader work? What is the timeout function?</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2-09-18T06:08:38.151">
    <p:pos x="6000" y="0"/>
    <p:text>Add CSS details. 
How is the grid being styled?
How is the select filter style?
How is pagination styled?
How does date and delete option appear on hover?
Take the tiniest of features, study it and add its CSS properties here.
How are covers being cached and renamed? Which folder are they stored in? How does the preloader work? What is the timeout function?</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2-09-18T06:08:43.497">
    <p:pos x="6000" y="0"/>
    <p:text>Add CSS details. 
How is the grid being styled?
How is the select filter style?
How is pagination styled?
How does date and delete option appear on hover?
Take the tiniest of features, study it and add its CSS properties here.
How are covers being cached and renamed? Which folder are they stored in? How does the preloader work? What is the timeout function?</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2-09-18T06:08:49.500">
    <p:pos x="6000" y="0"/>
    <p:text>Add CSS details. 
How is the grid being styled?
How is the select filter style?
How is pagination styled?
How does date and delete option appear on hover?
Take the tiniest of features, study it and add its CSS properties here.
How are covers being cached and renamed? Which folder are they stored in? How does the preloader work? What is the timeout function?</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2-09-18T06:13:33.201">
    <p:pos x="6000" y="0"/>
    <p:text>How is table styled? Write the SQL query here and describe it.</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2-09-18T06:16:23.059">
    <p:pos x="6000" y="0"/>
    <p:text>WTF guys! So much to write here. 
Minimum media criteria for recommendation button? How is the heading and button styled? 
How are suggestions appearing dynamically? How are they styled? How does the call go to the API? What fields are stored in variables and formatted? 
How is the display container styled? What info is being displayed to the user. Refer the JS file in MediaAPIs folder. I expect at least 20 bullet points. Reuse them on the other 4 pages. 
This is a joke.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9-18T05:48:08.186">
    <p:pos x="6000" y="0"/>
    <p:text>Write where images are stored, how CSS gradients are used to achieve animation, text glow, header and footer style.</p:tex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 dt="2022-09-18T06:16:26.487">
    <p:pos x="6000" y="0"/>
    <p:text>WTF guys! So much to write here. 
Minimum media criteria for recommendation button? How is the heading and button styled? 
How are suggestions appearing dynamically? How are they styled? How does the call go to the API? What fields are stored in variables and formatted? 
How is the display container styled? What info is being displayed to the user. Refer the JS file in MediaAPIs folder. I expect at least 20 bullet points. Reuse them on the other 4 pages. 
This is a joke.</p:tex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 dt="2022-09-18T06:16:30.311">
    <p:pos x="6000" y="0"/>
    <p:text>WTF guys! So much to write here. 
Minimum media criteria for recommendation button? How is the heading and button styled? 
How are suggestions appearing dynamically? How are they styled? How does the call go to the API? What fields are stored in variables and formatted? 
How is the display container styled? What info is being displayed to the user. Refer the JS file in MediaAPIs folder. I expect at least 20 bullet points. Reuse them on the other 4 pages. 
This is a joke.</p:tex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 dt="2022-09-18T06:16:42.007">
    <p:pos x="6000" y="0"/>
    <p:text>WTF guys! So much to write here. 
Minimum media criteria for recommendation button? How is the heading and button styled? 
How are suggestions appearing dynamically? How are they styled? How does the call go to the API? What fields are stored in variables and formatted? 
How is the display container styled? What info is being displayed to the user. Refer the JS file in MediaAPIs folder. I expect at least 20 bullet points. Reuse them on the other 4 pages. 
This is a joke.</p:tex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3" dt="2022-09-18T06:16:35.921">
    <p:pos x="6000" y="0"/>
    <p:text>WTF guys! So much to write here. 
Minimum media criteria for recommendation button? How is the heading and button styled? 
How are suggestions appearing dynamically? How are they styled? How does the call go to the API? What fields are stored in variables and formatted? 
How is the display container styled? What info is being displayed to the user. Refer the JS file in MediaAPIs folder. I expect at least 20 bullet points. Reuse them on the other 4 pages. 
This is a joke.</p:tex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4" dt="2022-09-18T06:17:30.038">
    <p:pos x="6000" y="0"/>
    <p:text>Add CSS styling details and the top 5 most important SQL queries and describe them. At least 10 more bullet points.</p:tex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5" dt="2022-09-18T06:20:12.965">
    <p:pos x="6000" y="0"/>
    <p:text>Man, I feel sorry looking at the state of this. Look into the code file and understand the complexity of this page. 
Write about CSS styling, how the elements are placed as well as the SQL queries and functions that are executed to fetch data from the database. 
How does the application determine whether user is visiting their own profile or someone else's profile? When visiting other member profiles, how does it change the icons and the text? 
Details are severely lacking.</p:tex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6" dt="2022-09-18T06:20:45.983">
    <p:pos x="6000" y="0"/>
    <p:text>Write all the SQL queries here and note their description. Note AJAX calls being made and add styling details. Expect 10 more points at least.</p:tex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7" dt="2022-09-18T06:21:59.522">
    <p:pos x="6000" y="0"/>
    <p:text>Look into the code file please. This file is responsible for critical server side validations and displaying the user activity after manipulating it internally on the profile. 
Deserves at least 7-8 points.</p:tex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8" dt="2022-09-18T06:33:00.437">
    <p:pos x="6000" y="0"/>
    <p:text>How is the reset link sent? What is the protocol? What is the email body? Where is the email function defined? 
Please describe in detail.</p:text>
  </p:cm>
</p:cmLst>
</file>

<file path=ppt/comments/comment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9" dt="2022-09-18T06:25:12.446">
    <p:pos x="6000" y="0"/>
    <p:text>Copy paste SQL query, describe it and talk about CSS properties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9-18T05:52:37.954">
    <p:pos x="6000" y="0"/>
    <p:text>Note how we are joining tables and styling the components. Look through code and write about responsiveness is achieved. What is displayed when users do not follow anyone?
Cover all PHP conditionals.</p:text>
  </p:cm>
</p:cmLst>
</file>

<file path=ppt/comments/comment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0" dt="2022-09-18T06:25:39.757">
    <p:pos x="6000" y="0"/>
    <p:text>CSS properties. Expect 10 more points</p:text>
  </p:cm>
</p:cmLst>
</file>

<file path=ppt/comments/comment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1" dt="2022-09-18T06:27:42.588">
    <p:pos x="6000" y="0"/>
    <p:text>Look into the code. Write about FPDF Library and the functions used to print out the data. 
How is the data formatted?
SQL Queries?</p:text>
  </p:cm>
</p:cmLst>
</file>

<file path=ppt/comments/comment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2" dt="2022-09-18T06:28:18.484">
    <p:pos x="6000" y="0"/>
    <p:text>Note CSS. Describe it in detail.
What is displayed when user has 0 medias logged?</p:text>
  </p:cm>
</p:cmLst>
</file>

<file path=ppt/comments/comment3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3" dt="2022-09-18T06:28:41.967">
    <p:pos x="6000" y="0"/>
    <p:text>Why empty? I expect 10 points at least.</p:text>
  </p:cm>
</p:cmLst>
</file>

<file path=ppt/comments/comment3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4" dt="2022-09-18T06:29:08.705">
    <p:pos x="6000" y="0"/>
    <p:text>Why empty? I expect 10 points at least. 
Write how a CSV file is generated. Which PHP functions aid you to handle CSV files?</p:text>
  </p:cm>
</p:cmLst>
</file>

<file path=ppt/comments/comment3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5" dt="2022-09-18T06:30:06.927">
    <p:pos x="6000" y="0"/>
    <p:text>More detail please? Take my feedback from the previous comments and use it here. Expect 20 bullet points.</p:text>
  </p:cm>
</p:cmLst>
</file>

<file path=ppt/comments/comment3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6" dt="2022-09-18T06:30:11.500">
    <p:pos x="6000" y="0"/>
    <p:text>More detail please? Take my feedback from the previous comments and use it here. Expect 20 bullet points.</p:text>
  </p:cm>
</p:cmLst>
</file>

<file path=ppt/comments/comment3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7" dt="2022-09-18T06:30:43.296">
    <p:pos x="6000" y="0"/>
    <p:text>More detail please? Take my feedback from the previous comments and use it here. Expect 20 bullet points.</p:text>
  </p:cm>
</p:cmLst>
</file>

<file path=ppt/comments/comment3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8" dt="2022-09-18T06:30:47.400">
    <p:pos x="6000" y="0"/>
    <p:text>More detail please? Take my feedback from the previous comments and use it here. Expect 20 bullet points.</p:text>
  </p:cm>
</p:cmLst>
</file>

<file path=ppt/comments/comment3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9" dt="2022-09-18T06:30:52.270">
    <p:pos x="6000" y="0"/>
    <p:text>More detail please? Take my feedback from the previous comments and use it here. Expect 20 bullet points.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9-18T05:53:40.883">
    <p:pos x="6000" y="0"/>
    <p:text>Write about page styling. Emphasize on CSS properties used. Needs at least 5 more points.</p:text>
  </p:cm>
</p:cmLst>
</file>

<file path=ppt/comments/comment4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0" dt="2022-09-18T06:30:55.588">
    <p:pos x="6000" y="0"/>
    <p:text>More detail please? Take my feedback from the previous comments and use it here. Expect 20 bullet points.</p:text>
  </p:cm>
</p:cmLst>
</file>

<file path=ppt/comments/comment4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1" dt="2022-09-18T06:30:59.866">
    <p:pos x="6000" y="0"/>
    <p:text>More detail please? Take my feedback from the previous comments and use it here. Expect 20 bullet points.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9-18T05:53:45.382">
    <p:pos x="6000" y="0"/>
    <p:text>Write about page styling. Emphasize on CSS properties used. Needs at least 5 more points.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9-18T05:54:45.677">
    <p:pos x="6000" y="0"/>
    <p:text>@atharvashiurkar@gmail.com Fix Formatting
_Assigned to Atharva Shiurkar_</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9-18T05:56:58.133">
    <p:pos x="6000" y="0"/>
    <p:text>Go to functions.php file and write a 1 line description of every function. There are at least 10 more functions. Add more slides if necessary.</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9-18T05:57:59.312">
    <p:pos x="6000" y="0"/>
    <p:text>Write about sweet alert and valid input cases. How are we styling the form? Write about CSS properties and form attributes.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09-18T05:58:18.747">
    <p:pos x="6000" y="0"/>
    <p:text>Write database connection credentials here. 4 variables.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3bd76b2ad_2_45: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153bd76b2ad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53bd76b2ad_2_6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153bd76b2ad_2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53bd76b2ad_2_50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153bd76b2ad_2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53bd76b2ad_2_51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153bd76b2ad_2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53bd76b2ad_2_5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53bd76b2ad_2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53bd76b2ad_2_52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153bd76b2ad_2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53bd76b2ad_2_52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53bd76b2ad_2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53bd76b2ad_2_5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153bd76b2ad_2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53bd76b2ad_2_53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153bd76b2ad_2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53bd76b2ad_2_54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153bd76b2ad_2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53bd76b2ad_2_54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153bd76b2ad_2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542a1a4d52_0_3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542a1a4d5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3bd76b2ad_2_7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153bd76b2ad_2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542a1a4d52_0_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1542a1a4d5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542a1a4d52_0_2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1542a1a4d5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542a1a4d52_0_1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1542a1a4d5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542a1a4d52_0_2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1542a1a4d52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542a1a4d52_0_1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542a1a4d52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53bd76b2ad_2_5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153bd76b2ad_2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542a1a4d52_0_2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542a1a4d5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542a1a4d52_0_3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1542a1a4d52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53bd76b2ad_2_54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153bd76b2ad_2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f465ec7e9_1_57: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f465ec7e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3bd76b2ad_2_7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153bd76b2ad_2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53bd76b2ad_2_55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153bd76b2ad_2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53bd76b2ad_2_56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153bd76b2ad_2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53bd76b2ad_2_56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153bd76b2ad_2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542a1a4d52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542a1a4d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53bd76b2ad_2_8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53bd76b2ad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53bd76b2ad_2_8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53bd76b2ad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3bd76b2ad_2_9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53bd76b2ad_2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3bd76b2ad_2_10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53bd76b2ad_2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53bd76b2ad_2_10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53bd76b2ad_2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3bd76b2ad_2_11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53bd76b2ad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3bd76b2ad_2_11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53bd76b2ad_2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53bd76b2ad_2_5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153bd76b2ad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3bd76b2ad_2_12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53bd76b2ad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3bd76b2ad_2_12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53bd76b2ad_2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5cc03acad_0_10: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5cc03ac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3bd76b2ad_2_13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153bd76b2ad_2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53bd76b2ad_2_14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53bd76b2ad_2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53bd76b2ad_2_14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53bd76b2ad_2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3bd76b2ad_2_1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53bd76b2ad_2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53bd76b2ad_2_16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53bd76b2ad_2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3bd76b2ad_2_16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53bd76b2ad_2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3bd76b2ad_2_17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153bd76b2ad_2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c7915a8ca_0_0: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15c7915a8c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3bd76b2ad_2_17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53bd76b2ad_2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53bd76b2ad_2_18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53bd76b2ad_2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5cbd22bf6e_0_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5cbd22bf6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cbd22bf6e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5cbd22bf6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53bd76b2ad_2_18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53bd76b2ad_2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3bd76b2ad_2_19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53bd76b2ad_2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53bd76b2ad_2_20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53bd76b2ad_2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53bd76b2ad_2_20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53bd76b2ad_2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53bd76b2ad_2_2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53bd76b2ad_2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3bd76b2ad_2_21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53bd76b2ad_2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53bd76b2ad_2_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153bd76b2ad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53bd76b2ad_2_2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153bd76b2ad_2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53bd76b2ad_2_22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53bd76b2ad_2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53bd76b2ad_2_2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53bd76b2ad_2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3bd76b2ad_2_23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53bd76b2ad_2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53bd76b2ad_2_2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53bd76b2ad_2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53bd76b2ad_2_24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53bd76b2ad_2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53bd76b2ad_2_24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53bd76b2ad_2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53bd76b2ad_2_25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53bd76b2ad_2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53bd76b2ad_2_25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53bd76b2ad_2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b839105dd_0_10: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5b839105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543579c98f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1543579c98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b839105dd_0_15: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5b839105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3bd76b2ad_2_26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53bd76b2ad_2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3bd76b2ad_2_26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53bd76b2ad_2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53bd76b2ad_2_27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153bd76b2ad_2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565e79c23a_0_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1565e79c23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53bd76b2ad_2_27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53bd76b2ad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53bd76b2ad_2_28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53bd76b2ad_2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53bd76b2ad_2_28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53bd76b2ad_2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53bd76b2ad_2_29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53bd76b2ad_2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3bd76b2ad_2_29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53bd76b2ad_2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5172712ec3_0_2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15172712ec3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53bd76b2ad_2_30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53bd76b2ad_2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53bd76b2ad_2_30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53bd76b2ad_2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53bd76b2ad_2_3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153bd76b2ad_2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53bd76b2ad_2_3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153bd76b2ad_2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53bd76b2ad_2_3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53bd76b2ad_2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53bd76b2ad_2_3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153bd76b2ad_2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53bd76b2ad_2_3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153bd76b2ad_2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53bd76b2ad_2_3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53bd76b2ad_2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53bd76b2ad_2_34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153bd76b2ad_2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53bd76b2ad_2_35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53bd76b2ad_2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5172712ec3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5172712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53bd76b2ad_2_3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153bd76b2ad_2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53bd76b2ad_2_36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53bd76b2ad_2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53bd76b2ad_2_36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153bd76b2ad_2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53bd76b2ad_2_37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53bd76b2ad_2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3bd76b2ad_2_37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53bd76b2ad_2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53bd76b2ad_2_38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53bd76b2ad_2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53bd76b2ad_2_38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53bd76b2ad_2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53bd76b2ad_2_39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53bd76b2ad_2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53bd76b2ad_2_39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153bd76b2ad_2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53bd76b2ad_2_40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53bd76b2ad_2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172712ec3_0_1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172712ec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53bd76b2ad_2_40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153bd76b2ad_2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53bd76b2ad_2_4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153bd76b2ad_2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53bd76b2ad_2_41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153bd76b2ad_2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53bd76b2ad_2_42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53bd76b2ad_2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53bd76b2ad_2_42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153bd76b2ad_2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53bd76b2ad_2_4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153bd76b2ad_2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53bd76b2ad_2_43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53bd76b2ad_2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53bd76b2ad_2_44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53bd76b2ad_2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53bd76b2ad_2_44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153bd76b2ad_2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53bd76b2ad_2_45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53bd76b2ad_2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3bd76b2ad_2_5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53bd76b2ad_2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53bd76b2ad_2_45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153bd76b2ad_2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53bd76b2ad_2_46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53bd76b2ad_2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53bd76b2ad_2_46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153bd76b2ad_2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53bd76b2ad_2_46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153bd76b2ad_2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53bd76b2ad_2_47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153bd76b2ad_2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3bd76b2ad_2_47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153bd76b2ad_2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53bd76b2ad_2_48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153bd76b2ad_2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53bd76b2ad_2_49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153bd76b2ad_2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53bd76b2ad_2_49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53bd76b2ad_2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53bd76b2ad_2_50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153bd76b2ad_2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827306"/>
            <a:ext cx="8520600" cy="228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149028"/>
            <a:ext cx="8520600" cy="8808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229028"/>
            <a:ext cx="8520600" cy="2181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502472"/>
            <a:ext cx="8520600" cy="1445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389833"/>
            <a:ext cx="8520600" cy="935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280528"/>
            <a:ext cx="8520600" cy="3795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617333"/>
            <a:ext cx="2808000" cy="839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544000"/>
            <a:ext cx="2808000" cy="3532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500167"/>
            <a:ext cx="6367800" cy="4545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8"/>
            <a:ext cx="4572000" cy="5715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370194"/>
            <a:ext cx="4045200" cy="164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114528"/>
            <a:ext cx="4045200" cy="13722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804667"/>
            <a:ext cx="3837000" cy="41058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700639"/>
            <a:ext cx="5998800" cy="672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80528"/>
            <a:ext cx="8520600" cy="3795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comments" Target="../comments/comment3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5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comments" Target="../comments/comment3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comments" Target="../comments/comment3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5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comments" Target="../comments/comment3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52.png"/><Relationship Id="rId4" Type="http://schemas.openxmlformats.org/officeDocument/2006/relationships/image" Target="../media/image6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comments" Target="../comments/comment3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comments" Target="../comments/commen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5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comments" Target="../comments/comment3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6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comments" Target="../comments/comment3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6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comments" Target="../comments/comment4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6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comments" Target="../comments/comment4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6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6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comments" Target="../comments/commen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comments" Target="../comments/commen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comments" Target="../comments/commen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comments" Target="../comments/commen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comments" Target="../comments/commen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comments" Target="../comments/commen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comments" Target="../comments/commen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comments" Target="../comments/commen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comments" Target="../comments/commen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comments" Target="../comments/commen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comments" Target="../comments/commen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32.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comments" Target="../comments/commen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9.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comments" Target="../comments/commen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27.pn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comments" Target="../comments/commen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35.png"/><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comments" Target="../comments/commen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comments" Target="../comments/commen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geeksforgeeks.org/how-to-send-an-email-using-phpmailer/" TargetMode="External"/><Relationship Id="rId4" Type="http://schemas.openxmlformats.org/officeDocument/2006/relationships/hyperlink" Target="https://www.searchenginejournal.com/404-page-examples/211154/"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3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comments" Target="../comments/commen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38.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comments" Target="../comments/commen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3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comments" Target="../comments/commen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3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comments" Target="../comments/comment2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3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comments" Target="../comments/commen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codepen.io/fat_64/pen/YzPeNwR" TargetMode="External"/><Relationship Id="rId4" Type="http://schemas.openxmlformats.org/officeDocument/2006/relationships/hyperlink" Target="https://tympanus.net/Development/RapidLayersAnimati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comments" Target="../comments/commen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comments" Target="../comments/commen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comments" Target="../comments/comment2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comments" Target="../comments/commen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comments" Target="../comments/commen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4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comments" Target="../comments/comment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comments" Target="../comments/comment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62.png"/><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4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comments" Target="../comments/commen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56.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827306"/>
            <a:ext cx="8520600" cy="2280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en">
                <a:latin typeface="Merriweather"/>
                <a:ea typeface="Merriweather"/>
                <a:cs typeface="Merriweather"/>
                <a:sym typeface="Merriweather"/>
              </a:rPr>
              <a:t>GROUP A</a:t>
            </a:r>
            <a:endParaRPr b="1">
              <a:latin typeface="Merriweather"/>
              <a:ea typeface="Merriweather"/>
              <a:cs typeface="Merriweather"/>
              <a:sym typeface="Merriweather"/>
            </a:endParaRPr>
          </a:p>
        </p:txBody>
      </p:sp>
      <p:sp>
        <p:nvSpPr>
          <p:cNvPr id="55" name="Google Shape;55;p13"/>
          <p:cNvSpPr txBox="1"/>
          <p:nvPr>
            <p:ph idx="1" type="subTitle"/>
          </p:nvPr>
        </p:nvSpPr>
        <p:spPr>
          <a:xfrm>
            <a:off x="311700" y="3149028"/>
            <a:ext cx="8520600" cy="880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latin typeface="Lora Medium"/>
                <a:ea typeface="Lora Medium"/>
                <a:cs typeface="Lora Medium"/>
                <a:sym typeface="Lora Medium"/>
              </a:rPr>
              <a:t>Scrum Master: Atharva Shah</a:t>
            </a:r>
            <a:endParaRPr>
              <a:latin typeface="Lora Medium"/>
              <a:ea typeface="Lora Medium"/>
              <a:cs typeface="Lora Medium"/>
              <a:sym typeface="Lor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ctrTitle"/>
          </p:nvPr>
        </p:nvSpPr>
        <p:spPr>
          <a:xfrm>
            <a:off x="311700" y="-136000"/>
            <a:ext cx="8520600" cy="7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778"/>
              <a:buNone/>
            </a:pPr>
            <a:r>
              <a:rPr b="1" lang="en" sz="1700">
                <a:latin typeface="Courier New"/>
                <a:ea typeface="Courier New"/>
                <a:cs typeface="Courier New"/>
                <a:sym typeface="Courier New"/>
              </a:rPr>
              <a:t>Diagrams</a:t>
            </a:r>
            <a:endParaRPr sz="3600"/>
          </a:p>
        </p:txBody>
      </p:sp>
      <p:sp>
        <p:nvSpPr>
          <p:cNvPr id="105" name="Google Shape;105;p22"/>
          <p:cNvSpPr txBox="1"/>
          <p:nvPr/>
        </p:nvSpPr>
        <p:spPr>
          <a:xfrm>
            <a:off x="63850" y="514667"/>
            <a:ext cx="5198100" cy="3939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1500"/>
              <a:buFont typeface="Arial"/>
              <a:buNone/>
            </a:pPr>
            <a:r>
              <a:rPr b="1" lang="en" sz="1700">
                <a:solidFill>
                  <a:schemeClr val="dk1"/>
                </a:solidFill>
                <a:latin typeface="Courier New"/>
                <a:ea typeface="Courier New"/>
                <a:cs typeface="Courier New"/>
                <a:sym typeface="Courier New"/>
              </a:rPr>
              <a:t>Database Schema Diagram (ERD)</a:t>
            </a:r>
            <a:endParaRPr b="0" i="0" sz="1500" u="sng" cap="none" strike="noStrike">
              <a:solidFill>
                <a:schemeClr val="dk1"/>
              </a:solidFill>
              <a:latin typeface="Arial"/>
              <a:ea typeface="Arial"/>
              <a:cs typeface="Arial"/>
              <a:sym typeface="Arial"/>
            </a:endParaRPr>
          </a:p>
        </p:txBody>
      </p:sp>
      <p:pic>
        <p:nvPicPr>
          <p:cNvPr id="106" name="Google Shape;106;p22"/>
          <p:cNvPicPr preferRelativeResize="0"/>
          <p:nvPr/>
        </p:nvPicPr>
        <p:blipFill rotWithShape="1">
          <a:blip r:embed="rId3">
            <a:alphaModFix/>
          </a:blip>
          <a:srcRect b="0" l="0" r="0" t="0"/>
          <a:stretch/>
        </p:blipFill>
        <p:spPr>
          <a:xfrm>
            <a:off x="136800" y="852306"/>
            <a:ext cx="8909924" cy="469336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2"/>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600">
                <a:latin typeface="Courier New"/>
                <a:ea typeface="Courier New"/>
                <a:cs typeface="Courier New"/>
                <a:sym typeface="Courier New"/>
              </a:rPr>
              <a:t>DETAILS HERE</a:t>
            </a:r>
            <a:endParaRPr/>
          </a:p>
          <a:p>
            <a:pPr indent="0" lvl="0" marL="0" rtl="0" algn="l">
              <a:lnSpc>
                <a:spcPct val="100000"/>
              </a:lnSpc>
              <a:spcBef>
                <a:spcPts val="0"/>
              </a:spcBef>
              <a:spcAft>
                <a:spcPts val="0"/>
              </a:spcAft>
              <a:buSzPct val="111111"/>
              <a:buNone/>
            </a:pPr>
            <a:r>
              <a:t/>
            </a:r>
            <a:endParaRPr/>
          </a:p>
        </p:txBody>
      </p:sp>
      <p:sp>
        <p:nvSpPr>
          <p:cNvPr id="674" name="Google Shape;674;p112"/>
          <p:cNvSpPr txBox="1"/>
          <p:nvPr/>
        </p:nvSpPr>
        <p:spPr>
          <a:xfrm>
            <a:off x="294290" y="1494804"/>
            <a:ext cx="8544900" cy="5232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Arial"/>
              <a:buChar char="❏"/>
            </a:pPr>
            <a:r>
              <a:rPr lang="en">
                <a:solidFill>
                  <a:schemeClr val="dk1"/>
                </a:solidFill>
                <a:latin typeface="Lora"/>
                <a:ea typeface="Lora"/>
                <a:cs typeface="Lora"/>
                <a:sym typeface="Lora"/>
              </a:rPr>
              <a:t>Allow user to import data from exported csv. Data is processed and stored in the database. The user must be logged in to do so.</a:t>
            </a:r>
            <a:endParaRPr>
              <a:solidFill>
                <a:schemeClr val="dk1"/>
              </a:solidFill>
              <a:latin typeface="Lora"/>
              <a:ea typeface="Lora"/>
              <a:cs typeface="Lora"/>
              <a:sym typeface="Lor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3"/>
          <p:cNvSpPr txBox="1"/>
          <p:nvPr>
            <p:ph type="title"/>
          </p:nvPr>
        </p:nvSpPr>
        <p:spPr>
          <a:xfrm>
            <a:off x="374450" y="161147"/>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exports</a:t>
            </a:r>
            <a:r>
              <a:rPr lang="en" sz="1620"/>
              <a:t>/</a:t>
            </a:r>
            <a:r>
              <a:rPr b="1" lang="en" sz="1622">
                <a:highlight>
                  <a:schemeClr val="lt1"/>
                </a:highlight>
                <a:latin typeface="Courier New"/>
                <a:ea typeface="Courier New"/>
                <a:cs typeface="Courier New"/>
                <a:sym typeface="Courier New"/>
              </a:rPr>
              <a:t>csv_import</a:t>
            </a:r>
            <a:r>
              <a:rPr lang="en" sz="1620"/>
              <a:t>.</a:t>
            </a:r>
            <a:r>
              <a:rPr b="1" lang="en" sz="1622">
                <a:highlight>
                  <a:schemeClr val="lt1"/>
                </a:highlight>
                <a:latin typeface="Courier New"/>
                <a:ea typeface="Courier New"/>
                <a:cs typeface="Courier New"/>
                <a:sym typeface="Courier New"/>
              </a:rPr>
              <a:t>php</a:t>
            </a:r>
            <a:endParaRPr sz="1620"/>
          </a:p>
        </p:txBody>
      </p:sp>
      <p:pic>
        <p:nvPicPr>
          <p:cNvPr id="680" name="Google Shape;680;p113"/>
          <p:cNvPicPr preferRelativeResize="0"/>
          <p:nvPr/>
        </p:nvPicPr>
        <p:blipFill>
          <a:blip r:embed="rId3">
            <a:alphaModFix/>
          </a:blip>
          <a:stretch>
            <a:fillRect/>
          </a:stretch>
        </p:blipFill>
        <p:spPr>
          <a:xfrm>
            <a:off x="374438" y="724175"/>
            <a:ext cx="8395123" cy="47222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4"/>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22">
                <a:highlight>
                  <a:schemeClr val="lt1"/>
                </a:highlight>
                <a:latin typeface="Courier New"/>
                <a:ea typeface="Courier New"/>
                <a:cs typeface="Courier New"/>
                <a:sym typeface="Courier New"/>
              </a:rPr>
              <a:t>DETAILS HERE</a:t>
            </a:r>
            <a:endParaRPr/>
          </a:p>
        </p:txBody>
      </p:sp>
      <p:sp>
        <p:nvSpPr>
          <p:cNvPr id="686" name="Google Shape;686;p114"/>
          <p:cNvSpPr txBox="1"/>
          <p:nvPr/>
        </p:nvSpPr>
        <p:spPr>
          <a:xfrm>
            <a:off x="451959" y="1181467"/>
            <a:ext cx="8240100" cy="3078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Missing Content</a:t>
            </a:r>
            <a:endParaRPr i="0" sz="1400" u="none" cap="none" strike="noStrike">
              <a:solidFill>
                <a:schemeClr val="dk1"/>
              </a:solidFill>
              <a:latin typeface="Lora"/>
              <a:ea typeface="Lora"/>
              <a:cs typeface="Lora"/>
              <a:sym typeface="Lor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235500" y="42495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chemeClr val="dk1"/>
              </a:buClr>
              <a:buSzPts val="1100"/>
              <a:buFont typeface="Arial"/>
              <a:buNone/>
            </a:pPr>
            <a:r>
              <a:rPr b="1" lang="en" sz="1622">
                <a:highlight>
                  <a:schemeClr val="lt1"/>
                </a:highlight>
                <a:latin typeface="Courier New"/>
                <a:ea typeface="Courier New"/>
                <a:cs typeface="Courier New"/>
                <a:sym typeface="Courier New"/>
              </a:rPr>
              <a:t>Exports</a:t>
            </a:r>
            <a:r>
              <a:rPr lang="en" sz="2200">
                <a:latin typeface="Times New Roman"/>
                <a:ea typeface="Times New Roman"/>
                <a:cs typeface="Times New Roman"/>
                <a:sym typeface="Times New Roman"/>
              </a:rPr>
              <a:t>/</a:t>
            </a:r>
            <a:r>
              <a:rPr b="1" lang="en" sz="1622">
                <a:highlight>
                  <a:schemeClr val="lt1"/>
                </a:highlight>
                <a:latin typeface="Courier New"/>
                <a:ea typeface="Courier New"/>
                <a:cs typeface="Courier New"/>
                <a:sym typeface="Courier New"/>
              </a:rPr>
              <a:t>download_csv</a:t>
            </a:r>
            <a:r>
              <a:rPr lang="en" sz="2200">
                <a:latin typeface="Times New Roman"/>
                <a:ea typeface="Times New Roman"/>
                <a:cs typeface="Times New Roman"/>
                <a:sym typeface="Times New Roman"/>
              </a:rPr>
              <a:t>.</a:t>
            </a:r>
            <a:r>
              <a:rPr b="1" lang="en" sz="1622">
                <a:highlight>
                  <a:schemeClr val="lt1"/>
                </a:highlight>
                <a:latin typeface="Courier New"/>
                <a:ea typeface="Courier New"/>
                <a:cs typeface="Courier New"/>
                <a:sym typeface="Courier New"/>
              </a:rPr>
              <a:t>php</a:t>
            </a:r>
            <a:endParaRPr sz="2720"/>
          </a:p>
        </p:txBody>
      </p:sp>
      <p:sp>
        <p:nvSpPr>
          <p:cNvPr id="692" name="Google Shape;692;p115"/>
          <p:cNvSpPr txBox="1"/>
          <p:nvPr>
            <p:ph type="title"/>
          </p:nvPr>
        </p:nvSpPr>
        <p:spPr>
          <a:xfrm>
            <a:off x="82100" y="3459944"/>
            <a:ext cx="8520600" cy="181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410">
                <a:highlight>
                  <a:schemeClr val="lt1"/>
                </a:highlight>
                <a:latin typeface="Courier New"/>
                <a:ea typeface="Courier New"/>
                <a:cs typeface="Courier New"/>
                <a:sym typeface="Courier New"/>
              </a:rPr>
              <a:t>DETAILS HERE</a:t>
            </a:r>
            <a:endParaRPr sz="3120">
              <a:highlight>
                <a:schemeClr val="lt1"/>
              </a:high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372750" y="127089"/>
            <a:ext cx="8520600" cy="98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622">
                <a:highlight>
                  <a:schemeClr val="lt1"/>
                </a:highlight>
                <a:latin typeface="Courier New"/>
                <a:ea typeface="Courier New"/>
                <a:cs typeface="Courier New"/>
                <a:sym typeface="Courier New"/>
              </a:rPr>
              <a:t>stats</a:t>
            </a:r>
            <a:r>
              <a:rPr lang="en"/>
              <a:t>.</a:t>
            </a:r>
            <a:r>
              <a:rPr b="1" lang="en" sz="1622">
                <a:highlight>
                  <a:schemeClr val="lt1"/>
                </a:highlight>
                <a:latin typeface="Courier New"/>
                <a:ea typeface="Courier New"/>
                <a:cs typeface="Courier New"/>
                <a:sym typeface="Courier New"/>
              </a:rPr>
              <a:t>php</a:t>
            </a:r>
            <a:endParaRPr/>
          </a:p>
        </p:txBody>
      </p:sp>
      <p:pic>
        <p:nvPicPr>
          <p:cNvPr id="698" name="Google Shape;698;p116"/>
          <p:cNvPicPr preferRelativeResize="0"/>
          <p:nvPr/>
        </p:nvPicPr>
        <p:blipFill>
          <a:blip r:embed="rId3">
            <a:alphaModFix/>
          </a:blip>
          <a:stretch>
            <a:fillRect/>
          </a:stretch>
        </p:blipFill>
        <p:spPr>
          <a:xfrm>
            <a:off x="429113" y="728301"/>
            <a:ext cx="8285774" cy="46607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nvSpPr>
        <p:spPr>
          <a:xfrm>
            <a:off x="394197" y="1261023"/>
            <a:ext cx="8355600" cy="5232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Show stats of a user such as bifurcation of activities, number of activities, weekly and yearly logged items etc.</a:t>
            </a:r>
            <a:endParaRPr b="0" i="0" sz="1400" u="none" cap="none" strike="noStrike">
              <a:solidFill>
                <a:schemeClr val="dk1"/>
              </a:solidFill>
              <a:latin typeface="Arial"/>
              <a:ea typeface="Arial"/>
              <a:cs typeface="Arial"/>
              <a:sym typeface="Arial"/>
            </a:endParaRPr>
          </a:p>
        </p:txBody>
      </p:sp>
      <p:sp>
        <p:nvSpPr>
          <p:cNvPr id="704" name="Google Shape;704;p117"/>
          <p:cNvSpPr txBox="1"/>
          <p:nvPr/>
        </p:nvSpPr>
        <p:spPr>
          <a:xfrm>
            <a:off x="427600" y="552750"/>
            <a:ext cx="388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360000" y="394186"/>
            <a:ext cx="8520600" cy="636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admin</a:t>
            </a:r>
            <a:r>
              <a:rPr lang="en" sz="1620"/>
              <a:t>.</a:t>
            </a:r>
            <a:r>
              <a:rPr b="1" lang="en" sz="1622">
                <a:highlight>
                  <a:schemeClr val="lt1"/>
                </a:highlight>
                <a:latin typeface="Courier New"/>
                <a:ea typeface="Courier New"/>
                <a:cs typeface="Courier New"/>
                <a:sym typeface="Courier New"/>
              </a:rPr>
              <a:t>php</a:t>
            </a:r>
            <a:endParaRPr sz="1620"/>
          </a:p>
        </p:txBody>
      </p:sp>
      <p:pic>
        <p:nvPicPr>
          <p:cNvPr id="710" name="Google Shape;710;p118"/>
          <p:cNvPicPr preferRelativeResize="0"/>
          <p:nvPr/>
        </p:nvPicPr>
        <p:blipFill>
          <a:blip r:embed="rId3">
            <a:alphaModFix/>
          </a:blip>
          <a:stretch>
            <a:fillRect/>
          </a:stretch>
        </p:blipFill>
        <p:spPr>
          <a:xfrm>
            <a:off x="360000" y="1263787"/>
            <a:ext cx="4158302" cy="2339064"/>
          </a:xfrm>
          <a:prstGeom prst="rect">
            <a:avLst/>
          </a:prstGeom>
          <a:noFill/>
          <a:ln cap="flat" cmpd="sng" w="9525">
            <a:solidFill>
              <a:schemeClr val="dk1"/>
            </a:solidFill>
            <a:prstDash val="solid"/>
            <a:round/>
            <a:headEnd len="sm" w="sm" type="none"/>
            <a:tailEnd len="sm" w="sm" type="none"/>
          </a:ln>
        </p:spPr>
      </p:pic>
      <p:pic>
        <p:nvPicPr>
          <p:cNvPr id="711" name="Google Shape;711;p118"/>
          <p:cNvPicPr preferRelativeResize="0"/>
          <p:nvPr/>
        </p:nvPicPr>
        <p:blipFill>
          <a:blip r:embed="rId4">
            <a:alphaModFix/>
          </a:blip>
          <a:stretch>
            <a:fillRect/>
          </a:stretch>
        </p:blipFill>
        <p:spPr>
          <a:xfrm>
            <a:off x="4620850" y="1263775"/>
            <a:ext cx="4158302" cy="2339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9"/>
          <p:cNvSpPr txBox="1"/>
          <p:nvPr>
            <p:ph type="title"/>
          </p:nvPr>
        </p:nvSpPr>
        <p:spPr>
          <a:xfrm>
            <a:off x="246275" y="440306"/>
            <a:ext cx="8520600" cy="448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DETAILS</a:t>
            </a:r>
            <a:r>
              <a:rPr lang="en" sz="1410">
                <a:highlight>
                  <a:schemeClr val="lt1"/>
                </a:highlight>
                <a:latin typeface="Courier New"/>
                <a:ea typeface="Courier New"/>
                <a:cs typeface="Courier New"/>
                <a:sym typeface="Courier New"/>
              </a:rPr>
              <a:t> </a:t>
            </a:r>
            <a:r>
              <a:rPr b="1" lang="en" sz="1622">
                <a:highlight>
                  <a:schemeClr val="lt1"/>
                </a:highlight>
                <a:latin typeface="Courier New"/>
                <a:ea typeface="Courier New"/>
                <a:cs typeface="Courier New"/>
                <a:sym typeface="Courier New"/>
              </a:rPr>
              <a:t>HERE</a:t>
            </a:r>
            <a:endParaRPr sz="3120">
              <a:highlight>
                <a:schemeClr val="lt1"/>
              </a:high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202275" y="241447"/>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RecommendationML/index.php?movie</a:t>
            </a:r>
            <a:endParaRPr sz="1920"/>
          </a:p>
        </p:txBody>
      </p:sp>
      <p:pic>
        <p:nvPicPr>
          <p:cNvPr id="722" name="Google Shape;722;p120"/>
          <p:cNvPicPr preferRelativeResize="0"/>
          <p:nvPr/>
        </p:nvPicPr>
        <p:blipFill>
          <a:blip r:embed="rId3">
            <a:alphaModFix/>
          </a:blip>
          <a:stretch>
            <a:fillRect/>
          </a:stretch>
        </p:blipFill>
        <p:spPr>
          <a:xfrm>
            <a:off x="152400" y="1030147"/>
            <a:ext cx="8839200" cy="429529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3111"/>
              <a:buNone/>
            </a:pPr>
            <a:r>
              <a:rPr b="1" lang="en" sz="1622">
                <a:highlight>
                  <a:schemeClr val="lt1"/>
                </a:highlight>
                <a:latin typeface="Courier New"/>
                <a:ea typeface="Courier New"/>
                <a:cs typeface="Courier New"/>
                <a:sym typeface="Courier New"/>
              </a:rPr>
              <a:t>DETAILS</a:t>
            </a:r>
            <a:r>
              <a:rPr lang="en"/>
              <a:t> </a:t>
            </a:r>
            <a:r>
              <a:rPr b="1" lang="en" sz="1622">
                <a:highlight>
                  <a:schemeClr val="lt1"/>
                </a:highlight>
                <a:latin typeface="Courier New"/>
                <a:ea typeface="Courier New"/>
                <a:cs typeface="Courier New"/>
                <a:sym typeface="Courier New"/>
              </a:rPr>
              <a:t>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ctrTitle"/>
          </p:nvPr>
        </p:nvSpPr>
        <p:spPr>
          <a:xfrm>
            <a:off x="311700" y="-91292"/>
            <a:ext cx="8520600" cy="7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778"/>
              <a:buNone/>
            </a:pPr>
            <a:r>
              <a:rPr b="1" lang="en" sz="1700">
                <a:latin typeface="Courier New"/>
                <a:ea typeface="Courier New"/>
                <a:cs typeface="Courier New"/>
                <a:sym typeface="Courier New"/>
              </a:rPr>
              <a:t>Diagrams</a:t>
            </a:r>
            <a:endParaRPr sz="3600"/>
          </a:p>
        </p:txBody>
      </p:sp>
      <p:sp>
        <p:nvSpPr>
          <p:cNvPr id="112" name="Google Shape;112;p23"/>
          <p:cNvSpPr txBox="1"/>
          <p:nvPr/>
        </p:nvSpPr>
        <p:spPr>
          <a:xfrm>
            <a:off x="71225" y="734726"/>
            <a:ext cx="3336900" cy="3939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1500"/>
              <a:buFont typeface="Arial"/>
              <a:buNone/>
            </a:pPr>
            <a:r>
              <a:rPr b="1" lang="en" sz="1700">
                <a:solidFill>
                  <a:schemeClr val="dk1"/>
                </a:solidFill>
                <a:latin typeface="Courier New"/>
                <a:ea typeface="Courier New"/>
                <a:cs typeface="Courier New"/>
                <a:sym typeface="Courier New"/>
              </a:rPr>
              <a:t>Data Flow Diagram (DFD)</a:t>
            </a:r>
            <a:endParaRPr b="0" i="0" sz="1500" u="sng" cap="none" strike="noStrike">
              <a:solidFill>
                <a:schemeClr val="dk1"/>
              </a:solidFill>
              <a:latin typeface="Arial"/>
              <a:ea typeface="Arial"/>
              <a:cs typeface="Arial"/>
              <a:sym typeface="Arial"/>
            </a:endParaRPr>
          </a:p>
        </p:txBody>
      </p:sp>
      <p:pic>
        <p:nvPicPr>
          <p:cNvPr id="113" name="Google Shape;113;p23"/>
          <p:cNvPicPr preferRelativeResize="0"/>
          <p:nvPr/>
        </p:nvPicPr>
        <p:blipFill>
          <a:blip r:embed="rId3">
            <a:alphaModFix/>
          </a:blip>
          <a:stretch>
            <a:fillRect/>
          </a:stretch>
        </p:blipFill>
        <p:spPr>
          <a:xfrm>
            <a:off x="228600" y="1204825"/>
            <a:ext cx="8782177" cy="443397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2"/>
          <p:cNvSpPr txBox="1"/>
          <p:nvPr>
            <p:ph type="title"/>
          </p:nvPr>
        </p:nvSpPr>
        <p:spPr>
          <a:xfrm>
            <a:off x="202275" y="17022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RecommendationML</a:t>
            </a:r>
            <a:r>
              <a:rPr lang="en" sz="1920"/>
              <a:t>/</a:t>
            </a:r>
            <a:r>
              <a:rPr b="1" lang="en" sz="1622">
                <a:highlight>
                  <a:schemeClr val="lt1"/>
                </a:highlight>
                <a:latin typeface="Courier New"/>
                <a:ea typeface="Courier New"/>
                <a:cs typeface="Courier New"/>
                <a:sym typeface="Courier New"/>
              </a:rPr>
              <a:t>index</a:t>
            </a:r>
            <a:r>
              <a:rPr lang="en" sz="1920"/>
              <a:t>.</a:t>
            </a:r>
            <a:r>
              <a:rPr b="1" lang="en" sz="1622">
                <a:highlight>
                  <a:schemeClr val="lt1"/>
                </a:highlight>
                <a:latin typeface="Courier New"/>
                <a:ea typeface="Courier New"/>
                <a:cs typeface="Courier New"/>
                <a:sym typeface="Courier New"/>
              </a:rPr>
              <a:t>php?book</a:t>
            </a:r>
            <a:endParaRPr sz="1920"/>
          </a:p>
        </p:txBody>
      </p:sp>
      <p:pic>
        <p:nvPicPr>
          <p:cNvPr id="733" name="Google Shape;733;p122"/>
          <p:cNvPicPr preferRelativeResize="0"/>
          <p:nvPr/>
        </p:nvPicPr>
        <p:blipFill>
          <a:blip r:embed="rId3">
            <a:alphaModFix/>
          </a:blip>
          <a:stretch>
            <a:fillRect/>
          </a:stretch>
        </p:blipFill>
        <p:spPr>
          <a:xfrm>
            <a:off x="152400" y="958922"/>
            <a:ext cx="8839200" cy="430911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3"/>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3111"/>
              <a:buNone/>
            </a:pPr>
            <a:r>
              <a:rPr b="1" lang="en" sz="1622">
                <a:highlight>
                  <a:schemeClr val="lt1"/>
                </a:highlight>
                <a:latin typeface="Courier New"/>
                <a:ea typeface="Courier New"/>
                <a:cs typeface="Courier New"/>
                <a:sym typeface="Courier New"/>
              </a:rPr>
              <a:t>DETAILS</a:t>
            </a:r>
            <a:r>
              <a:rPr lang="en"/>
              <a:t> </a:t>
            </a:r>
            <a:r>
              <a:rPr b="1" lang="en" sz="1622">
                <a:highlight>
                  <a:schemeClr val="lt1"/>
                </a:highlight>
                <a:latin typeface="Courier New"/>
                <a:ea typeface="Courier New"/>
                <a:cs typeface="Courier New"/>
                <a:sym typeface="Courier New"/>
              </a:rPr>
              <a:t>HERE</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4"/>
          <p:cNvSpPr txBox="1"/>
          <p:nvPr>
            <p:ph type="title"/>
          </p:nvPr>
        </p:nvSpPr>
        <p:spPr>
          <a:xfrm>
            <a:off x="202275" y="17022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RecommendationML</a:t>
            </a:r>
            <a:r>
              <a:rPr lang="en" sz="1920"/>
              <a:t>/</a:t>
            </a:r>
            <a:r>
              <a:rPr b="1" lang="en" sz="1622">
                <a:highlight>
                  <a:schemeClr val="lt1"/>
                </a:highlight>
                <a:latin typeface="Courier New"/>
                <a:ea typeface="Courier New"/>
                <a:cs typeface="Courier New"/>
                <a:sym typeface="Courier New"/>
              </a:rPr>
              <a:t>index</a:t>
            </a:r>
            <a:r>
              <a:rPr lang="en" sz="1920"/>
              <a:t>.</a:t>
            </a:r>
            <a:r>
              <a:rPr b="1" lang="en" sz="1622">
                <a:highlight>
                  <a:schemeClr val="lt1"/>
                </a:highlight>
                <a:latin typeface="Courier New"/>
                <a:ea typeface="Courier New"/>
                <a:cs typeface="Courier New"/>
                <a:sym typeface="Courier New"/>
              </a:rPr>
              <a:t>php?tv</a:t>
            </a:r>
            <a:endParaRPr sz="1920"/>
          </a:p>
        </p:txBody>
      </p:sp>
      <p:pic>
        <p:nvPicPr>
          <p:cNvPr id="744" name="Google Shape;744;p124"/>
          <p:cNvPicPr preferRelativeResize="0"/>
          <p:nvPr/>
        </p:nvPicPr>
        <p:blipFill>
          <a:blip r:embed="rId3">
            <a:alphaModFix/>
          </a:blip>
          <a:stretch>
            <a:fillRect/>
          </a:stretch>
        </p:blipFill>
        <p:spPr>
          <a:xfrm>
            <a:off x="152400" y="1111322"/>
            <a:ext cx="8839200" cy="429529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5"/>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3111"/>
              <a:buNone/>
            </a:pPr>
            <a:r>
              <a:rPr b="1" lang="en" sz="1622">
                <a:highlight>
                  <a:schemeClr val="lt1"/>
                </a:highlight>
                <a:latin typeface="Courier New"/>
                <a:ea typeface="Courier New"/>
                <a:cs typeface="Courier New"/>
                <a:sym typeface="Courier New"/>
              </a:rPr>
              <a:t>DETAILS</a:t>
            </a:r>
            <a:r>
              <a:rPr lang="en"/>
              <a:t> </a:t>
            </a:r>
            <a:r>
              <a:rPr b="1" lang="en" sz="1622">
                <a:highlight>
                  <a:schemeClr val="lt1"/>
                </a:highlight>
                <a:latin typeface="Courier New"/>
                <a:ea typeface="Courier New"/>
                <a:cs typeface="Courier New"/>
                <a:sym typeface="Courier New"/>
              </a:rPr>
              <a:t>HERE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6"/>
          <p:cNvSpPr txBox="1"/>
          <p:nvPr>
            <p:ph type="title"/>
          </p:nvPr>
        </p:nvSpPr>
        <p:spPr>
          <a:xfrm>
            <a:off x="202275" y="17022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RecommendationML/index.php?music</a:t>
            </a:r>
            <a:endParaRPr b="1" sz="1622">
              <a:highlight>
                <a:schemeClr val="lt1"/>
              </a:highlight>
              <a:latin typeface="Courier New"/>
              <a:ea typeface="Courier New"/>
              <a:cs typeface="Courier New"/>
              <a:sym typeface="Courier New"/>
            </a:endParaRPr>
          </a:p>
        </p:txBody>
      </p:sp>
      <p:pic>
        <p:nvPicPr>
          <p:cNvPr id="755" name="Google Shape;755;p126"/>
          <p:cNvPicPr preferRelativeResize="0"/>
          <p:nvPr/>
        </p:nvPicPr>
        <p:blipFill>
          <a:blip r:embed="rId3">
            <a:alphaModFix/>
          </a:blip>
          <a:stretch>
            <a:fillRect/>
          </a:stretch>
        </p:blipFill>
        <p:spPr>
          <a:xfrm>
            <a:off x="152400" y="958922"/>
            <a:ext cx="8839200" cy="430450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7"/>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22">
                <a:highlight>
                  <a:schemeClr val="lt1"/>
                </a:highlight>
                <a:latin typeface="Courier New"/>
                <a:ea typeface="Courier New"/>
                <a:cs typeface="Courier New"/>
                <a:sym typeface="Courier New"/>
              </a:rPr>
              <a:t>DETAILS</a:t>
            </a:r>
            <a:r>
              <a:rPr lang="en"/>
              <a:t> </a:t>
            </a:r>
            <a:r>
              <a:rPr b="1" lang="en" sz="1622">
                <a:highlight>
                  <a:schemeClr val="lt1"/>
                </a:highlight>
                <a:latin typeface="Courier New"/>
                <a:ea typeface="Courier New"/>
                <a:cs typeface="Courier New"/>
                <a:sym typeface="Courier New"/>
              </a:rPr>
              <a:t>HERE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8"/>
          <p:cNvSpPr txBox="1"/>
          <p:nvPr>
            <p:ph type="title"/>
          </p:nvPr>
        </p:nvSpPr>
        <p:spPr>
          <a:xfrm>
            <a:off x="202275" y="17022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RecommendationML</a:t>
            </a:r>
            <a:r>
              <a:rPr lang="en" sz="1920"/>
              <a:t>/</a:t>
            </a:r>
            <a:r>
              <a:rPr b="1" lang="en" sz="1622">
                <a:highlight>
                  <a:schemeClr val="lt1"/>
                </a:highlight>
                <a:latin typeface="Courier New"/>
                <a:ea typeface="Courier New"/>
                <a:cs typeface="Courier New"/>
                <a:sym typeface="Courier New"/>
              </a:rPr>
              <a:t>index</a:t>
            </a:r>
            <a:r>
              <a:rPr lang="en" sz="1920"/>
              <a:t>.</a:t>
            </a:r>
            <a:r>
              <a:rPr b="1" lang="en" sz="1622">
                <a:highlight>
                  <a:schemeClr val="lt1"/>
                </a:highlight>
                <a:latin typeface="Courier New"/>
                <a:ea typeface="Courier New"/>
                <a:cs typeface="Courier New"/>
                <a:sym typeface="Courier New"/>
              </a:rPr>
              <a:t>php?videogame</a:t>
            </a:r>
            <a:endParaRPr sz="1920"/>
          </a:p>
        </p:txBody>
      </p:sp>
      <p:pic>
        <p:nvPicPr>
          <p:cNvPr id="766" name="Google Shape;766;p128"/>
          <p:cNvPicPr preferRelativeResize="0"/>
          <p:nvPr/>
        </p:nvPicPr>
        <p:blipFill>
          <a:blip r:embed="rId3">
            <a:alphaModFix/>
          </a:blip>
          <a:stretch>
            <a:fillRect/>
          </a:stretch>
        </p:blipFill>
        <p:spPr>
          <a:xfrm>
            <a:off x="152400" y="958922"/>
            <a:ext cx="8839200" cy="425846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9"/>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3111"/>
              <a:buNone/>
            </a:pPr>
            <a:r>
              <a:rPr b="1" lang="en" sz="1622">
                <a:highlight>
                  <a:schemeClr val="lt1"/>
                </a:highlight>
                <a:latin typeface="Courier New"/>
                <a:ea typeface="Courier New"/>
                <a:cs typeface="Courier New"/>
                <a:sym typeface="Courier New"/>
              </a:rPr>
              <a:t>DETAILS</a:t>
            </a:r>
            <a:r>
              <a:rPr lang="en"/>
              <a:t> </a:t>
            </a:r>
            <a:r>
              <a:rPr b="1" lang="en" sz="1622">
                <a:highlight>
                  <a:schemeClr val="lt1"/>
                </a:highlight>
                <a:latin typeface="Courier New"/>
                <a:ea typeface="Courier New"/>
                <a:cs typeface="Courier New"/>
                <a:sym typeface="Courier New"/>
              </a:rPr>
              <a:t>HERE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0"/>
          <p:cNvSpPr txBox="1"/>
          <p:nvPr>
            <p:ph type="title"/>
          </p:nvPr>
        </p:nvSpPr>
        <p:spPr>
          <a:xfrm>
            <a:off x="209475" y="25472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About/index</a:t>
            </a:r>
            <a:r>
              <a:rPr lang="en" sz="1520"/>
              <a:t>.</a:t>
            </a:r>
            <a:r>
              <a:rPr b="1" lang="en" sz="1622">
                <a:highlight>
                  <a:schemeClr val="lt1"/>
                </a:highlight>
                <a:latin typeface="Courier New"/>
                <a:ea typeface="Courier New"/>
                <a:cs typeface="Courier New"/>
                <a:sym typeface="Courier New"/>
              </a:rPr>
              <a:t>html</a:t>
            </a:r>
            <a:endParaRPr sz="1520"/>
          </a:p>
        </p:txBody>
      </p:sp>
      <p:pic>
        <p:nvPicPr>
          <p:cNvPr id="777" name="Google Shape;777;p130"/>
          <p:cNvPicPr preferRelativeResize="0"/>
          <p:nvPr/>
        </p:nvPicPr>
        <p:blipFill>
          <a:blip r:embed="rId3">
            <a:alphaModFix/>
          </a:blip>
          <a:stretch>
            <a:fillRect/>
          </a:stretch>
        </p:blipFill>
        <p:spPr>
          <a:xfrm>
            <a:off x="338750" y="732825"/>
            <a:ext cx="8326925" cy="468390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1"/>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latin typeface="Courier New"/>
                <a:ea typeface="Courier New"/>
                <a:cs typeface="Courier New"/>
                <a:sym typeface="Courier New"/>
              </a:rPr>
              <a:t>DETAILS 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idx="1" type="subTitle"/>
          </p:nvPr>
        </p:nvSpPr>
        <p:spPr>
          <a:xfrm>
            <a:off x="238100" y="310922"/>
            <a:ext cx="8520600" cy="719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1700">
                <a:solidFill>
                  <a:schemeClr val="dk1"/>
                </a:solidFill>
                <a:latin typeface="Courier New"/>
                <a:ea typeface="Courier New"/>
                <a:cs typeface="Courier New"/>
                <a:sym typeface="Courier New"/>
              </a:rPr>
              <a:t>Database - WYDRN</a:t>
            </a:r>
            <a:endParaRPr b="1" sz="1700">
              <a:solidFill>
                <a:schemeClr val="dk1"/>
              </a:solidFill>
              <a:latin typeface="Courier New"/>
              <a:ea typeface="Courier New"/>
              <a:cs typeface="Courier New"/>
              <a:sym typeface="Courier New"/>
            </a:endParaRPr>
          </a:p>
        </p:txBody>
      </p:sp>
      <p:sp>
        <p:nvSpPr>
          <p:cNvPr id="119" name="Google Shape;119;p24"/>
          <p:cNvSpPr txBox="1"/>
          <p:nvPr/>
        </p:nvSpPr>
        <p:spPr>
          <a:xfrm>
            <a:off x="-1129800" y="1197074"/>
            <a:ext cx="57018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chemeClr val="dk1"/>
                </a:solidFill>
                <a:latin typeface="Courier New"/>
                <a:ea typeface="Courier New"/>
                <a:cs typeface="Courier New"/>
                <a:sym typeface="Courier New"/>
              </a:rPr>
              <a:t>Database has 3 tables </a:t>
            </a:r>
            <a:endParaRPr b="1" i="0" sz="1600" u="none" cap="none" strike="noStrike">
              <a:solidFill>
                <a:schemeClr val="dk1"/>
              </a:solidFill>
              <a:latin typeface="Courier New"/>
              <a:ea typeface="Courier New"/>
              <a:cs typeface="Courier New"/>
              <a:sym typeface="Courier New"/>
            </a:endParaRPr>
          </a:p>
        </p:txBody>
      </p:sp>
      <p:pic>
        <p:nvPicPr>
          <p:cNvPr id="120" name="Google Shape;120;p24"/>
          <p:cNvPicPr preferRelativeResize="0"/>
          <p:nvPr/>
        </p:nvPicPr>
        <p:blipFill rotWithShape="1">
          <a:blip r:embed="rId3">
            <a:alphaModFix/>
          </a:blip>
          <a:srcRect b="0" l="0" r="0" t="0"/>
          <a:stretch/>
        </p:blipFill>
        <p:spPr>
          <a:xfrm>
            <a:off x="374175" y="1795225"/>
            <a:ext cx="8248451" cy="1396675"/>
          </a:xfrm>
          <a:prstGeom prst="rect">
            <a:avLst/>
          </a:prstGeom>
          <a:noFill/>
          <a:ln>
            <a:noFill/>
          </a:ln>
        </p:spPr>
      </p:pic>
      <p:sp>
        <p:nvSpPr>
          <p:cNvPr id="121" name="Google Shape;121;p24"/>
          <p:cNvSpPr txBox="1"/>
          <p:nvPr/>
        </p:nvSpPr>
        <p:spPr>
          <a:xfrm>
            <a:off x="59075" y="3652706"/>
            <a:ext cx="554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2"/>
          <p:cNvSpPr txBox="1"/>
          <p:nvPr>
            <p:ph type="title"/>
          </p:nvPr>
        </p:nvSpPr>
        <p:spPr>
          <a:xfrm>
            <a:off x="311700" y="129667"/>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22">
                <a:highlight>
                  <a:schemeClr val="lt1"/>
                </a:highlight>
                <a:latin typeface="Courier New"/>
                <a:ea typeface="Courier New"/>
                <a:cs typeface="Courier New"/>
                <a:sym typeface="Courier New"/>
              </a:rPr>
              <a:t>privacy_policy</a:t>
            </a:r>
            <a:r>
              <a:rPr lang="en"/>
              <a:t>.</a:t>
            </a:r>
            <a:r>
              <a:rPr b="1" lang="en" sz="1622">
                <a:highlight>
                  <a:schemeClr val="lt1"/>
                </a:highlight>
                <a:latin typeface="Courier New"/>
                <a:ea typeface="Courier New"/>
                <a:cs typeface="Courier New"/>
                <a:sym typeface="Courier New"/>
              </a:rPr>
              <a:t>php</a:t>
            </a:r>
            <a:endParaRPr/>
          </a:p>
        </p:txBody>
      </p:sp>
      <p:pic>
        <p:nvPicPr>
          <p:cNvPr id="788" name="Google Shape;788;p132"/>
          <p:cNvPicPr preferRelativeResize="0"/>
          <p:nvPr/>
        </p:nvPicPr>
        <p:blipFill rotWithShape="1">
          <a:blip r:embed="rId3">
            <a:alphaModFix/>
          </a:blip>
          <a:srcRect b="0" l="0" r="0" t="0"/>
          <a:stretch/>
        </p:blipFill>
        <p:spPr>
          <a:xfrm>
            <a:off x="416875" y="766000"/>
            <a:ext cx="8160451" cy="457872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3"/>
          <p:cNvSpPr txBox="1"/>
          <p:nvPr/>
        </p:nvSpPr>
        <p:spPr>
          <a:xfrm>
            <a:off x="360001" y="1290775"/>
            <a:ext cx="8424000" cy="1253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Privacy policy page for the users to let them know the the data collected by our site and the rights we hold over the data. Visible from the landing page and while viewing the forgot password page.</a:t>
            </a:r>
            <a:endParaRPr b="0" i="0" sz="1400" u="none" cap="none" strike="noStrike">
              <a:solidFill>
                <a:schemeClr val="dk1"/>
              </a:solidFill>
              <a:highlight>
                <a:schemeClr val="lt1"/>
              </a:highlight>
              <a:latin typeface="Arial"/>
              <a:ea typeface="Arial"/>
              <a:cs typeface="Arial"/>
              <a:sym typeface="Arial"/>
            </a:endParaRPr>
          </a:p>
        </p:txBody>
      </p:sp>
      <p:sp>
        <p:nvSpPr>
          <p:cNvPr id="794" name="Google Shape;794;p133"/>
          <p:cNvSpPr txBox="1"/>
          <p:nvPr/>
        </p:nvSpPr>
        <p:spPr>
          <a:xfrm>
            <a:off x="512475" y="5901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4"/>
          <p:cNvSpPr txBox="1"/>
          <p:nvPr>
            <p:ph type="title"/>
          </p:nvPr>
        </p:nvSpPr>
        <p:spPr>
          <a:xfrm>
            <a:off x="311700" y="20365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22">
                <a:highlight>
                  <a:schemeClr val="lt1"/>
                </a:highlight>
                <a:latin typeface="Courier New"/>
                <a:ea typeface="Courier New"/>
                <a:cs typeface="Courier New"/>
                <a:sym typeface="Courier New"/>
              </a:rPr>
              <a:t>ErrorPages/404</a:t>
            </a:r>
            <a:r>
              <a:rPr lang="en"/>
              <a:t>.</a:t>
            </a:r>
            <a:r>
              <a:rPr b="1" lang="en" sz="1622">
                <a:highlight>
                  <a:schemeClr val="lt1"/>
                </a:highlight>
                <a:latin typeface="Courier New"/>
                <a:ea typeface="Courier New"/>
                <a:cs typeface="Courier New"/>
                <a:sym typeface="Courier New"/>
              </a:rPr>
              <a:t>html</a:t>
            </a:r>
            <a:endParaRPr/>
          </a:p>
        </p:txBody>
      </p:sp>
      <p:pic>
        <p:nvPicPr>
          <p:cNvPr id="800" name="Google Shape;800;p134"/>
          <p:cNvPicPr preferRelativeResize="0"/>
          <p:nvPr/>
        </p:nvPicPr>
        <p:blipFill rotWithShape="1">
          <a:blip r:embed="rId3">
            <a:alphaModFix/>
          </a:blip>
          <a:srcRect b="0" l="0" r="0" t="0"/>
          <a:stretch/>
        </p:blipFill>
        <p:spPr>
          <a:xfrm>
            <a:off x="302575" y="1030306"/>
            <a:ext cx="8260277" cy="4266138"/>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5"/>
          <p:cNvSpPr txBox="1"/>
          <p:nvPr>
            <p:ph type="title"/>
          </p:nvPr>
        </p:nvSpPr>
        <p:spPr>
          <a:xfrm>
            <a:off x="574600" y="1207325"/>
            <a:ext cx="6664800" cy="4191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404 Redirect Page when user lands on a non-existent page.</a:t>
            </a:r>
            <a:endParaRPr sz="1400">
              <a:highlight>
                <a:schemeClr val="lt1"/>
              </a:highlight>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Page gives an option to the user to redirect on the home page.</a:t>
            </a:r>
            <a:endParaRPr sz="1400">
              <a:highlight>
                <a:schemeClr val="lt1"/>
              </a:highlight>
              <a:latin typeface="Lora"/>
              <a:ea typeface="Lora"/>
              <a:cs typeface="Lora"/>
              <a:sym typeface="Lora"/>
            </a:endParaRPr>
          </a:p>
          <a:p>
            <a:pPr indent="0" lvl="0" marL="457200" marR="0" rtl="0" algn="l">
              <a:lnSpc>
                <a:spcPct val="100000"/>
              </a:lnSpc>
              <a:spcBef>
                <a:spcPts val="0"/>
              </a:spcBef>
              <a:spcAft>
                <a:spcPts val="0"/>
              </a:spcAft>
              <a:buNone/>
            </a:pPr>
            <a:r>
              <a:t/>
            </a:r>
            <a:endParaRPr sz="1400">
              <a:highlight>
                <a:schemeClr val="lt1"/>
              </a:highlight>
              <a:latin typeface="Lora"/>
              <a:ea typeface="Lora"/>
              <a:cs typeface="Lora"/>
              <a:sym typeface="Lora"/>
            </a:endParaRPr>
          </a:p>
        </p:txBody>
      </p:sp>
      <p:sp>
        <p:nvSpPr>
          <p:cNvPr id="806" name="Google Shape;806;p135"/>
          <p:cNvSpPr txBox="1"/>
          <p:nvPr/>
        </p:nvSpPr>
        <p:spPr>
          <a:xfrm>
            <a:off x="574600" y="512475"/>
            <a:ext cx="436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idx="1" type="subTitle"/>
          </p:nvPr>
        </p:nvSpPr>
        <p:spPr>
          <a:xfrm>
            <a:off x="311700" y="72272"/>
            <a:ext cx="8520600" cy="630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1700">
                <a:solidFill>
                  <a:schemeClr val="dk1"/>
                </a:solidFill>
                <a:latin typeface="Courier New"/>
                <a:ea typeface="Courier New"/>
                <a:cs typeface="Courier New"/>
                <a:sym typeface="Courier New"/>
              </a:rPr>
              <a:t>Database - WYDRN</a:t>
            </a:r>
            <a:endParaRPr b="1" sz="1700">
              <a:solidFill>
                <a:schemeClr val="dk1"/>
              </a:solidFill>
              <a:latin typeface="Courier New"/>
              <a:ea typeface="Courier New"/>
              <a:cs typeface="Courier New"/>
              <a:sym typeface="Courier New"/>
            </a:endParaRPr>
          </a:p>
        </p:txBody>
      </p:sp>
      <p:sp>
        <p:nvSpPr>
          <p:cNvPr id="127" name="Google Shape;127;p25"/>
          <p:cNvSpPr txBox="1"/>
          <p:nvPr/>
        </p:nvSpPr>
        <p:spPr>
          <a:xfrm>
            <a:off x="71400" y="703167"/>
            <a:ext cx="9001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Lora"/>
                <a:ea typeface="Lora"/>
                <a:cs typeface="Lora"/>
                <a:sym typeface="Lora"/>
              </a:rPr>
              <a:t>Table #1 : “data” </a:t>
            </a:r>
            <a:r>
              <a:rPr i="0" lang="en" sz="1400" u="none" cap="none" strike="noStrike">
                <a:solidFill>
                  <a:schemeClr val="dk1"/>
                </a:solidFill>
                <a:latin typeface="Lora"/>
                <a:ea typeface="Lora"/>
                <a:cs typeface="Lora"/>
                <a:sym typeface="Lora"/>
              </a:rPr>
              <a:t>- all media item data along with the date of logging is filed under this table. For a record to be inserted at least one media item should be added by the user. When profile is cleared a blank row is added into the database.</a:t>
            </a:r>
            <a:endParaRPr i="0" sz="1400" u="none" cap="none" strike="noStrike">
              <a:solidFill>
                <a:schemeClr val="dk1"/>
              </a:solidFill>
              <a:latin typeface="Lora"/>
              <a:ea typeface="Lora"/>
              <a:cs typeface="Lora"/>
              <a:sym typeface="Lora"/>
            </a:endParaRPr>
          </a:p>
        </p:txBody>
      </p:sp>
      <p:pic>
        <p:nvPicPr>
          <p:cNvPr id="128" name="Google Shape;128;p25"/>
          <p:cNvPicPr preferRelativeResize="0"/>
          <p:nvPr/>
        </p:nvPicPr>
        <p:blipFill rotWithShape="1">
          <a:blip r:embed="rId3">
            <a:alphaModFix/>
          </a:blip>
          <a:srcRect b="0" l="0" r="0" t="0"/>
          <a:stretch/>
        </p:blipFill>
        <p:spPr>
          <a:xfrm>
            <a:off x="566162" y="1534475"/>
            <a:ext cx="8011674" cy="3953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idx="1" type="subTitle"/>
          </p:nvPr>
        </p:nvSpPr>
        <p:spPr>
          <a:xfrm>
            <a:off x="427600" y="306589"/>
            <a:ext cx="8520600" cy="600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27"/>
              <a:buNone/>
            </a:pPr>
            <a:r>
              <a:rPr b="1" lang="en" sz="1700">
                <a:solidFill>
                  <a:schemeClr val="dk1"/>
                </a:solidFill>
                <a:latin typeface="Courier New"/>
                <a:ea typeface="Courier New"/>
                <a:cs typeface="Courier New"/>
                <a:sym typeface="Courier New"/>
              </a:rPr>
              <a:t>Database - WYDRN</a:t>
            </a:r>
            <a:endParaRPr b="1" sz="1700">
              <a:solidFill>
                <a:schemeClr val="dk1"/>
              </a:solidFill>
              <a:latin typeface="Courier New"/>
              <a:ea typeface="Courier New"/>
              <a:cs typeface="Courier New"/>
              <a:sym typeface="Courier New"/>
            </a:endParaRPr>
          </a:p>
        </p:txBody>
      </p:sp>
      <p:sp>
        <p:nvSpPr>
          <p:cNvPr id="134" name="Google Shape;134;p26"/>
          <p:cNvSpPr txBox="1"/>
          <p:nvPr/>
        </p:nvSpPr>
        <p:spPr>
          <a:xfrm>
            <a:off x="304800" y="870228"/>
            <a:ext cx="8839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Lora"/>
                <a:ea typeface="Lora"/>
                <a:cs typeface="Lora"/>
                <a:sym typeface="Lora"/>
              </a:rPr>
              <a:t>Table #2: “users” </a:t>
            </a:r>
            <a:r>
              <a:rPr i="0" lang="en" sz="1400" u="none" cap="none" strike="noStrike">
                <a:solidFill>
                  <a:schemeClr val="dk1"/>
                </a:solidFill>
                <a:latin typeface="Lora"/>
                <a:ea typeface="Lora"/>
                <a:cs typeface="Lora"/>
                <a:sym typeface="Lora"/>
              </a:rPr>
              <a:t>- user registration and profile data is filed under this table. Used heavily during signup, login, edit profile and other such features. Password is encrypted using B_CRYPT() algorithm which is much more safer than the standard md5. Session variables are generated using data from this table. </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Lora"/>
                <a:ea typeface="Lora"/>
                <a:cs typeface="Lora"/>
                <a:sym typeface="Lora"/>
              </a:rPr>
              <a:t>#SESSION[‘user_id’] &amp; #SESSION[‘user_name]</a:t>
            </a:r>
            <a:endParaRPr i="0" sz="1400" u="none" cap="none" strike="noStrike">
              <a:solidFill>
                <a:schemeClr val="dk1"/>
              </a:solidFill>
              <a:latin typeface="Lora"/>
              <a:ea typeface="Lora"/>
              <a:cs typeface="Lora"/>
              <a:sym typeface="Lora"/>
            </a:endParaRPr>
          </a:p>
        </p:txBody>
      </p:sp>
      <p:pic>
        <p:nvPicPr>
          <p:cNvPr id="135" name="Google Shape;135;p26"/>
          <p:cNvPicPr preferRelativeResize="0"/>
          <p:nvPr/>
        </p:nvPicPr>
        <p:blipFill rotWithShape="1">
          <a:blip r:embed="rId3">
            <a:alphaModFix/>
          </a:blip>
          <a:srcRect b="0" l="0" r="0" t="0"/>
          <a:stretch/>
        </p:blipFill>
        <p:spPr>
          <a:xfrm>
            <a:off x="575050" y="2132324"/>
            <a:ext cx="7993875" cy="304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idx="1" type="subTitle"/>
          </p:nvPr>
        </p:nvSpPr>
        <p:spPr>
          <a:xfrm>
            <a:off x="275200" y="-9528"/>
            <a:ext cx="8520600" cy="684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1700">
                <a:solidFill>
                  <a:schemeClr val="dk1"/>
                </a:solidFill>
                <a:latin typeface="Courier New"/>
                <a:ea typeface="Courier New"/>
                <a:cs typeface="Courier New"/>
                <a:sym typeface="Courier New"/>
              </a:rPr>
              <a:t>Database - WYDRN </a:t>
            </a:r>
            <a:endParaRPr b="1" sz="1700">
              <a:solidFill>
                <a:schemeClr val="dk1"/>
              </a:solidFill>
              <a:latin typeface="Courier New"/>
              <a:ea typeface="Courier New"/>
              <a:cs typeface="Courier New"/>
              <a:sym typeface="Courier New"/>
            </a:endParaRPr>
          </a:p>
        </p:txBody>
      </p:sp>
      <p:sp>
        <p:nvSpPr>
          <p:cNvPr id="141" name="Google Shape;141;p27"/>
          <p:cNvSpPr txBox="1"/>
          <p:nvPr/>
        </p:nvSpPr>
        <p:spPr>
          <a:xfrm>
            <a:off x="109450" y="1125139"/>
            <a:ext cx="88371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Lora"/>
                <a:ea typeface="Lora"/>
                <a:cs typeface="Lora"/>
                <a:sym typeface="Lora"/>
              </a:rPr>
              <a:t>Table #3: “social” </a:t>
            </a:r>
            <a:r>
              <a:rPr i="0" lang="en" sz="1400" u="none" cap="none" strike="noStrike">
                <a:solidFill>
                  <a:schemeClr val="dk1"/>
                </a:solidFill>
                <a:latin typeface="Lora"/>
                <a:ea typeface="Lora"/>
                <a:cs typeface="Lora"/>
                <a:sym typeface="Lora"/>
              </a:rPr>
              <a:t>- Social Networking relationship is filed under this table along with the followed time. This is used in feed, following, followers and back-end logic related to social media features for the website.</a:t>
            </a:r>
            <a:r>
              <a:rPr b="1" i="0" lang="en" sz="1400" u="none" cap="none" strike="noStrike">
                <a:solidFill>
                  <a:schemeClr val="dk1"/>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p:txBody>
      </p:sp>
      <p:pic>
        <p:nvPicPr>
          <p:cNvPr id="142" name="Google Shape;142;p27"/>
          <p:cNvPicPr preferRelativeResize="0"/>
          <p:nvPr/>
        </p:nvPicPr>
        <p:blipFill rotWithShape="1">
          <a:blip r:embed="rId3">
            <a:alphaModFix/>
          </a:blip>
          <a:srcRect b="0" l="0" r="0" t="0"/>
          <a:stretch/>
        </p:blipFill>
        <p:spPr>
          <a:xfrm>
            <a:off x="153525" y="2407126"/>
            <a:ext cx="8836950" cy="218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nvSpPr>
        <p:spPr>
          <a:xfrm>
            <a:off x="5915400" y="4586333"/>
            <a:ext cx="3000000" cy="11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i="0" lang="en" sz="1100" u="none" cap="none" strike="noStrike">
                <a:solidFill>
                  <a:schemeClr val="dk1"/>
                </a:solidFill>
                <a:highlight>
                  <a:schemeClr val="lt1"/>
                </a:highlight>
                <a:latin typeface="Lora"/>
                <a:ea typeface="Lora"/>
                <a:cs typeface="Lora"/>
                <a:sym typeface="Lora"/>
              </a:rPr>
              <a:t>* Files only perform functional tasks or execute backend logic. </a:t>
            </a:r>
            <a:endParaRPr i="0" sz="1100" u="none" cap="none" strike="noStrike">
              <a:solidFill>
                <a:schemeClr val="dk1"/>
              </a:solidFill>
              <a:highlight>
                <a:schemeClr val="lt1"/>
              </a:highlight>
              <a:latin typeface="Lora"/>
              <a:ea typeface="Lora"/>
              <a:cs typeface="Lora"/>
              <a:sym typeface="Lora"/>
            </a:endParaRPr>
          </a:p>
          <a:p>
            <a:pPr indent="0" lvl="0" marL="0" marR="0" rtl="0" algn="l">
              <a:lnSpc>
                <a:spcPct val="100000"/>
              </a:lnSpc>
              <a:spcBef>
                <a:spcPts val="0"/>
              </a:spcBef>
              <a:spcAft>
                <a:spcPts val="0"/>
              </a:spcAft>
              <a:buClr>
                <a:srgbClr val="000000"/>
              </a:buClr>
              <a:buSzPts val="900"/>
              <a:buFont typeface="Arial"/>
              <a:buNone/>
            </a:pPr>
            <a:r>
              <a:t/>
            </a:r>
            <a:endParaRPr i="0" sz="1100" u="none" cap="none" strike="noStrike">
              <a:solidFill>
                <a:schemeClr val="dk1"/>
              </a:solidFill>
              <a:highlight>
                <a:schemeClr val="lt1"/>
              </a:highlight>
              <a:latin typeface="Lora"/>
              <a:ea typeface="Lora"/>
              <a:cs typeface="Lora"/>
              <a:sym typeface="Lora"/>
            </a:endParaRPr>
          </a:p>
          <a:p>
            <a:pPr indent="0" lvl="0" marL="0" marR="0" rtl="0" algn="l">
              <a:lnSpc>
                <a:spcPct val="100000"/>
              </a:lnSpc>
              <a:spcBef>
                <a:spcPts val="0"/>
              </a:spcBef>
              <a:spcAft>
                <a:spcPts val="0"/>
              </a:spcAft>
              <a:buClr>
                <a:srgbClr val="000000"/>
              </a:buClr>
              <a:buSzPts val="900"/>
              <a:buFont typeface="Arial"/>
              <a:buNone/>
            </a:pPr>
            <a:r>
              <a:rPr i="0" lang="en" sz="1100" u="none" cap="none" strike="noStrike">
                <a:solidFill>
                  <a:schemeClr val="dk1"/>
                </a:solidFill>
                <a:highlight>
                  <a:schemeClr val="lt1"/>
                </a:highlight>
                <a:latin typeface="Lora"/>
                <a:ea typeface="Lora"/>
                <a:cs typeface="Lora"/>
                <a:sym typeface="Lora"/>
              </a:rPr>
              <a:t># Files that are included/required in almost every webpage</a:t>
            </a:r>
            <a:endParaRPr i="0" sz="1100" u="none" cap="none" strike="noStrike">
              <a:solidFill>
                <a:schemeClr val="dk1"/>
              </a:solidFill>
              <a:highlight>
                <a:schemeClr val="lt1"/>
              </a:highlight>
              <a:latin typeface="Lora"/>
              <a:ea typeface="Lora"/>
              <a:cs typeface="Lora"/>
              <a:sym typeface="Lora"/>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highlight>
                <a:schemeClr val="lt1"/>
              </a:highlight>
              <a:latin typeface="Arial"/>
              <a:ea typeface="Arial"/>
              <a:cs typeface="Arial"/>
              <a:sym typeface="Arial"/>
            </a:endParaRPr>
          </a:p>
        </p:txBody>
      </p:sp>
      <p:sp>
        <p:nvSpPr>
          <p:cNvPr id="148" name="Google Shape;148;p28"/>
          <p:cNvSpPr txBox="1"/>
          <p:nvPr>
            <p:ph type="title"/>
          </p:nvPr>
        </p:nvSpPr>
        <p:spPr>
          <a:xfrm>
            <a:off x="200625" y="174664"/>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700">
                <a:latin typeface="Courier New"/>
                <a:ea typeface="Courier New"/>
                <a:cs typeface="Courier New"/>
                <a:sym typeface="Courier New"/>
              </a:rPr>
              <a:t>Project Hierarchy and File List</a:t>
            </a:r>
            <a:endParaRPr b="1" sz="1700">
              <a:latin typeface="Courier New"/>
              <a:ea typeface="Courier New"/>
              <a:cs typeface="Courier New"/>
              <a:sym typeface="Courier New"/>
            </a:endParaRPr>
          </a:p>
        </p:txBody>
      </p:sp>
      <p:sp>
        <p:nvSpPr>
          <p:cNvPr id="149" name="Google Shape;149;p28"/>
          <p:cNvSpPr txBox="1"/>
          <p:nvPr/>
        </p:nvSpPr>
        <p:spPr>
          <a:xfrm>
            <a:off x="200625" y="632958"/>
            <a:ext cx="2216100" cy="517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Admin.php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badges.php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clear.php*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connection.php*#</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delete_user_confirm.php*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Lora"/>
                <a:ea typeface="Lora"/>
                <a:cs typeface="Lora"/>
                <a:sym typeface="Lora"/>
              </a:rPr>
              <a:t>delete_item.php</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diary.php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edit_profile.php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feed.php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follow.php*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followers.php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following.php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functions.php*#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header.php#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home.php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login.php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logout.php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media_book.php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media_list_view.php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media_movie.php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media_music.php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media_tv.php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media_videogame.php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Lora"/>
                <a:ea typeface="Lora"/>
                <a:cs typeface="Lora"/>
                <a:sym typeface="Lora"/>
              </a:rPr>
              <a:t>M</a:t>
            </a:r>
            <a:r>
              <a:rPr i="0" lang="en" sz="1200" cap="none" strike="noStrike">
                <a:solidFill>
                  <a:schemeClr val="dk1"/>
                </a:solidFill>
                <a:latin typeface="Lora"/>
                <a:ea typeface="Lora"/>
                <a:cs typeface="Lora"/>
                <a:sym typeface="Lora"/>
              </a:rPr>
              <a:t>utual_view.php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Lora"/>
                <a:ea typeface="Lora"/>
                <a:cs typeface="Lora"/>
                <a:sym typeface="Lora"/>
              </a:rPr>
              <a:t>notifications.php</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i="0" lang="en" sz="1200" cap="none" strike="noStrike">
                <a:solidFill>
                  <a:schemeClr val="dk1"/>
                </a:solidFill>
                <a:latin typeface="Lora"/>
                <a:ea typeface="Lora"/>
                <a:cs typeface="Lora"/>
                <a:sym typeface="Lora"/>
              </a:rPr>
              <a:t>privacy_policy.php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50" name="Google Shape;150;p28"/>
          <p:cNvSpPr txBox="1"/>
          <p:nvPr/>
        </p:nvSpPr>
        <p:spPr>
          <a:xfrm>
            <a:off x="2488350" y="638176"/>
            <a:ext cx="3000000" cy="40266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chemeClr val="dk1"/>
              </a:buClr>
              <a:buSzPts val="1100"/>
              <a:buFont typeface="Arial"/>
              <a:buNone/>
            </a:pPr>
            <a:r>
              <a:rPr i="0" lang="en" sz="1200" cap="none" strike="noStrike">
                <a:solidFill>
                  <a:schemeClr val="dk1"/>
                </a:solidFill>
                <a:latin typeface="Lora"/>
                <a:ea typeface="Lora"/>
                <a:cs typeface="Lora"/>
                <a:sym typeface="Lora"/>
              </a:rPr>
              <a:t>profile.php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reset_pass.php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search_users.php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search_users_ajax.php*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send_reset_link.php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stats.php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submit_new.php*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verify.php*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welcome.php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WYDRN.php*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t/>
            </a:r>
            <a:endParaRPr sz="1200">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--------About--------</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index.php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--------ErrorPages--------</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404.html</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—------Recommendation ML—----</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RecommendationML/index.php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RecommendationML/header.php#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Exports/csv_export.php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Exports/csv_import.php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Exports/download_csv.php*</a:t>
            </a:r>
            <a:endParaRPr i="0" sz="1200" cap="none" strike="noStrike">
              <a:solidFill>
                <a:schemeClr val="dk1"/>
              </a:solidFill>
              <a:latin typeface="Lora"/>
              <a:ea typeface="Lora"/>
              <a:cs typeface="Lora"/>
              <a:sym typeface="Lora"/>
            </a:endParaRPr>
          </a:p>
        </p:txBody>
      </p:sp>
      <p:sp>
        <p:nvSpPr>
          <p:cNvPr id="151" name="Google Shape;151;p28"/>
          <p:cNvSpPr txBox="1"/>
          <p:nvPr/>
        </p:nvSpPr>
        <p:spPr>
          <a:xfrm>
            <a:off x="5850525" y="638167"/>
            <a:ext cx="3000000" cy="387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Exports/header.php#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Exports/import_export.php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Exports/pdf.php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MediaAPIs/Book/index.php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MediaAPIs/Movie/index.php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MediaAPIs/TV/index.php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MediaAPIs/Vidoegames/index.php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MediaAPIs/Album/index.php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MediaAPIs/header.php#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SearchBoxAPIs/Book/index.html</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SearchBoxAPIs/Movie/index.html</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SearchBoxAPIs/TV/index.html</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SearchBoxAPIs/Videogames/index.html</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SearchBoxAPIs/Album/index.html</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t/>
            </a:r>
            <a:endParaRPr b="0" i="0" sz="1200"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163300"/>
            <a:ext cx="8520600" cy="618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54000"/>
              <a:buNone/>
            </a:pPr>
            <a:r>
              <a:rPr b="1" lang="en" sz="1820">
                <a:latin typeface="Courier New"/>
                <a:ea typeface="Courier New"/>
                <a:cs typeface="Courier New"/>
                <a:sym typeface="Courier New"/>
              </a:rPr>
              <a:t>Home.php</a:t>
            </a:r>
            <a:endParaRPr b="1" sz="182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54000"/>
              <a:buFont typeface="Arial"/>
              <a:buNone/>
            </a:pPr>
            <a:r>
              <a:t/>
            </a:r>
            <a:endParaRPr sz="1820"/>
          </a:p>
          <a:p>
            <a:pPr indent="0" lvl="0" marL="0" rtl="0" algn="l">
              <a:lnSpc>
                <a:spcPct val="100000"/>
              </a:lnSpc>
              <a:spcBef>
                <a:spcPts val="0"/>
              </a:spcBef>
              <a:spcAft>
                <a:spcPts val="0"/>
              </a:spcAft>
              <a:buClr>
                <a:schemeClr val="dk1"/>
              </a:buClr>
              <a:buSzPct val="59999"/>
              <a:buFont typeface="Arial"/>
              <a:buNone/>
            </a:pPr>
            <a:r>
              <a:t/>
            </a:r>
            <a:endParaRPr sz="182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290750" y="259175"/>
            <a:ext cx="8540400" cy="4043700"/>
          </a:xfrm>
          <a:prstGeom prst="rect">
            <a:avLst/>
          </a:prstGeom>
          <a:noFill/>
          <a:ln>
            <a:noFill/>
          </a:ln>
        </p:spPr>
        <p:txBody>
          <a:bodyPr anchorCtr="0" anchor="t" bIns="91425" lIns="91425" spcFirstLastPara="1" rIns="91425" wrap="square" tIns="91425">
            <a:noAutofit/>
          </a:bodyPr>
          <a:lstStyle/>
          <a:p>
            <a:pPr indent="-311785" lvl="0" marL="28575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This is the static landing page for the site. </a:t>
            </a:r>
            <a:endParaRPr sz="1400">
              <a:highlight>
                <a:schemeClr val="lt1"/>
              </a:highlight>
              <a:latin typeface="Lora"/>
              <a:ea typeface="Lora"/>
              <a:cs typeface="Lora"/>
              <a:sym typeface="Lora"/>
            </a:endParaRPr>
          </a:p>
          <a:p>
            <a:pPr indent="0" lvl="0" marL="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1785" lvl="0" marL="28575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Technologies used are HTML, CSS, Bootstrap, JavaScript and Animated Media Kit for Javascript.</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We use grid containers to display the 6 website features the top navbar is set to display the site title, logo and the login/signup buttons with proper links.</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The &lt;footer&gt; tag is used to hold all the links to other pages such as About Us, Privacy policy,etc.</a:t>
            </a:r>
            <a:endParaRPr sz="1400">
              <a:highlight>
                <a:schemeClr val="lt1"/>
              </a:highlight>
              <a:latin typeface="Lora"/>
              <a:ea typeface="Lora"/>
              <a:cs typeface="Lora"/>
              <a:sym typeface="Lora"/>
            </a:endParaRPr>
          </a:p>
          <a:p>
            <a:pPr indent="0" lvl="0" marL="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1785" lvl="0" marL="28575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Icons powered with CSS animations, and properties like skew, transition and scale are used to set them to in order and give an animated style. </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1785" lvl="0" marL="28575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The webpage images are stored in the images folder which further has sub folder for storing images of  different sections and functions of the website.</a:t>
            </a:r>
            <a:endParaRPr sz="1400">
              <a:highlight>
                <a:schemeClr val="lt1"/>
              </a:highlight>
              <a:latin typeface="Lora"/>
              <a:ea typeface="Lora"/>
              <a:cs typeface="Lora"/>
              <a:sym typeface="Lora"/>
            </a:endParaRPr>
          </a:p>
          <a:p>
            <a:pPr indent="-311785" lvl="0" marL="285750" rtl="0" algn="l">
              <a:lnSpc>
                <a:spcPct val="100000"/>
              </a:lnSpc>
              <a:spcBef>
                <a:spcPts val="0"/>
              </a:spcBef>
              <a:spcAft>
                <a:spcPts val="0"/>
              </a:spcAft>
              <a:buSzPts val="1400"/>
              <a:buFont typeface="Lora"/>
              <a:buChar char="❏"/>
            </a:pPr>
            <a:r>
              <a:t/>
            </a:r>
            <a:endParaRPr sz="1400">
              <a:highlight>
                <a:schemeClr val="lt1"/>
              </a:highlight>
              <a:latin typeface="Lora"/>
              <a:ea typeface="Lora"/>
              <a:cs typeface="Lora"/>
              <a:sym typeface="Lo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197400" y="222686"/>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0">
                <a:latin typeface="Courier New"/>
                <a:ea typeface="Courier New"/>
                <a:cs typeface="Courier New"/>
                <a:sym typeface="Courier New"/>
              </a:rPr>
              <a:t>Login.php</a:t>
            </a:r>
            <a:endParaRPr b="1" sz="1620">
              <a:latin typeface="Courier New"/>
              <a:ea typeface="Courier New"/>
              <a:cs typeface="Courier New"/>
              <a:sym typeface="Courier New"/>
            </a:endParaRPr>
          </a:p>
        </p:txBody>
      </p:sp>
      <p:sp>
        <p:nvSpPr>
          <p:cNvPr id="167" name="Google Shape;167;p31"/>
          <p:cNvSpPr txBox="1"/>
          <p:nvPr/>
        </p:nvSpPr>
        <p:spPr>
          <a:xfrm>
            <a:off x="1767625" y="3039889"/>
            <a:ext cx="4317600" cy="915300"/>
          </a:xfrm>
          <a:prstGeom prst="rect">
            <a:avLst/>
          </a:prstGeom>
          <a:noFill/>
          <a:ln>
            <a:noFill/>
          </a:ln>
        </p:spPr>
        <p:txBody>
          <a:bodyPr anchorCtr="0" anchor="t" bIns="91425" lIns="91425" spcFirstLastPara="1" rIns="91425" wrap="square" tIns="91425">
            <a:spAutoFit/>
          </a:bodyPr>
          <a:lstStyle/>
          <a:p>
            <a:pPr indent="0" lvl="0" marL="0" marR="0" rtl="0" algn="l">
              <a:lnSpc>
                <a:spcPct val="143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43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chemeClr val="lt1"/>
              </a:highlight>
              <a:latin typeface="Arial"/>
              <a:ea typeface="Arial"/>
              <a:cs typeface="Arial"/>
              <a:sym typeface="Arial"/>
            </a:endParaRPr>
          </a:p>
        </p:txBody>
      </p:sp>
      <p:pic>
        <p:nvPicPr>
          <p:cNvPr id="168" name="Google Shape;168;p31"/>
          <p:cNvPicPr preferRelativeResize="0"/>
          <p:nvPr/>
        </p:nvPicPr>
        <p:blipFill>
          <a:blip r:embed="rId3">
            <a:alphaModFix/>
          </a:blip>
          <a:stretch>
            <a:fillRect/>
          </a:stretch>
        </p:blipFill>
        <p:spPr>
          <a:xfrm>
            <a:off x="794975" y="1099223"/>
            <a:ext cx="7325448" cy="412060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subTitle"/>
          </p:nvPr>
        </p:nvSpPr>
        <p:spPr>
          <a:xfrm>
            <a:off x="250925" y="477361"/>
            <a:ext cx="8520600" cy="460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5"/>
              <a:buNone/>
            </a:pPr>
            <a:r>
              <a:rPr b="1" lang="en" sz="1700">
                <a:solidFill>
                  <a:schemeClr val="dk1"/>
                </a:solidFill>
                <a:latin typeface="Courier New"/>
                <a:ea typeface="Courier New"/>
                <a:cs typeface="Courier New"/>
                <a:sym typeface="Courier New"/>
              </a:rPr>
              <a:t>Website Name</a:t>
            </a:r>
            <a:endParaRPr b="1" sz="1700">
              <a:solidFill>
                <a:schemeClr val="dk1"/>
              </a:solidFill>
              <a:latin typeface="Courier New"/>
              <a:ea typeface="Courier New"/>
              <a:cs typeface="Courier New"/>
              <a:sym typeface="Courier New"/>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WYDRN</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rPr b="1" lang="en" sz="1700">
                <a:solidFill>
                  <a:schemeClr val="dk1"/>
                </a:solidFill>
                <a:latin typeface="Courier New"/>
                <a:ea typeface="Courier New"/>
                <a:cs typeface="Courier New"/>
                <a:sym typeface="Courier New"/>
              </a:rPr>
              <a:t>Category</a:t>
            </a:r>
            <a:endParaRPr b="1" sz="1600">
              <a:solidFill>
                <a:schemeClr val="dk1"/>
              </a:solidFill>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Social Network and Entertainment Catalog</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rPr b="1" lang="en" sz="1700">
                <a:solidFill>
                  <a:schemeClr val="dk1"/>
                </a:solidFill>
                <a:latin typeface="Courier New"/>
                <a:ea typeface="Courier New"/>
                <a:cs typeface="Courier New"/>
                <a:sym typeface="Courier New"/>
              </a:rPr>
              <a:t>Members</a:t>
            </a:r>
            <a:endParaRPr b="1" sz="1600">
              <a:solidFill>
                <a:schemeClr val="dk1"/>
              </a:solidFill>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Atharva Shah (Scrum Master)</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Om Khulbe</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Rashmi Kamble</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Nikhil Haswani</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Lavesh Milani</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Atharva Shiurkar</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Anay Deshpande</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2"/>
          <p:cNvPicPr preferRelativeResize="0"/>
          <p:nvPr/>
        </p:nvPicPr>
        <p:blipFill>
          <a:blip r:embed="rId3">
            <a:alphaModFix/>
          </a:blip>
          <a:stretch>
            <a:fillRect/>
          </a:stretch>
        </p:blipFill>
        <p:spPr>
          <a:xfrm>
            <a:off x="419675" y="622075"/>
            <a:ext cx="8126424" cy="4571124"/>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nvSpPr>
        <p:spPr>
          <a:xfrm>
            <a:off x="236550" y="239800"/>
            <a:ext cx="8518500" cy="344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1620">
                <a:solidFill>
                  <a:schemeClr val="dk1"/>
                </a:solidFill>
                <a:latin typeface="Courier New"/>
                <a:ea typeface="Courier New"/>
                <a:cs typeface="Courier New"/>
                <a:sym typeface="Courier New"/>
              </a:rPr>
              <a:t>LOGIN</a:t>
            </a:r>
            <a:r>
              <a:rPr b="1" lang="en" sz="1600">
                <a:solidFill>
                  <a:schemeClr val="dk1"/>
                </a:solidFill>
                <a:highlight>
                  <a:schemeClr val="lt1"/>
                </a:highlight>
                <a:latin typeface="Courier New"/>
                <a:ea typeface="Courier New"/>
                <a:cs typeface="Courier New"/>
                <a:sym typeface="Courier New"/>
              </a:rPr>
              <a:t> </a:t>
            </a:r>
            <a:r>
              <a:rPr b="1" lang="en" sz="1822">
                <a:solidFill>
                  <a:schemeClr val="dk1"/>
                </a:solidFill>
                <a:highlight>
                  <a:schemeClr val="lt1"/>
                </a:highlight>
                <a:latin typeface="Courier New"/>
                <a:ea typeface="Courier New"/>
                <a:cs typeface="Courier New"/>
                <a:sym typeface="Courier New"/>
              </a:rPr>
              <a:t>SECTION</a:t>
            </a:r>
            <a:endParaRPr sz="1200">
              <a:solidFill>
                <a:srgbClr val="C9D1D9"/>
              </a:solidFill>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This is the Login page for the app and checks for the information provided by the user.</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page uses POST request method to send the data from the user input to the server.</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It sends data to the users table in the database and checks for user_name and password in the database.</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password encryption function used is B_CRYPT() and encodes it.</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login button checks for the information and if correct redirects the user to the profile.php page.</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This page makes use of cookies for auto login for the user using the remember me option.</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forgot password link redirects the user to send_reset_link.php page.</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Once the user creates an account he can use the </a:t>
            </a:r>
            <a:r>
              <a:rPr lang="en">
                <a:solidFill>
                  <a:schemeClr val="dk1"/>
                </a:solidFill>
                <a:latin typeface="Lora Medium"/>
                <a:ea typeface="Lora Medium"/>
                <a:cs typeface="Lora Medium"/>
                <a:sym typeface="Lora Medium"/>
              </a:rPr>
              <a:t>remember</a:t>
            </a:r>
            <a:r>
              <a:rPr lang="en">
                <a:solidFill>
                  <a:schemeClr val="dk1"/>
                </a:solidFill>
                <a:latin typeface="Lora Medium"/>
                <a:ea typeface="Lora Medium"/>
                <a:cs typeface="Lora Medium"/>
                <a:sym typeface="Lora Medium"/>
              </a:rPr>
              <a:t> me function to directly login the next time he visits </a:t>
            </a:r>
            <a:r>
              <a:rPr lang="en">
                <a:solidFill>
                  <a:schemeClr val="dk1"/>
                </a:solidFill>
                <a:latin typeface="Lora Medium"/>
                <a:ea typeface="Lora Medium"/>
                <a:cs typeface="Lora Medium"/>
                <a:sym typeface="Lora Medium"/>
              </a:rPr>
              <a:t>the</a:t>
            </a:r>
            <a:r>
              <a:rPr lang="en">
                <a:solidFill>
                  <a:schemeClr val="dk1"/>
                </a:solidFill>
                <a:latin typeface="Lora Medium"/>
                <a:ea typeface="Lora Medium"/>
                <a:cs typeface="Lora Medium"/>
                <a:sym typeface="Lora Medium"/>
              </a:rPr>
              <a:t> website. Cookies are used to achieve this.</a:t>
            </a:r>
            <a:endParaRPr>
              <a:solidFill>
                <a:schemeClr val="dk1"/>
              </a:solidFill>
              <a:latin typeface="Lora Medium"/>
              <a:ea typeface="Lora Medium"/>
              <a:cs typeface="Lora Medium"/>
              <a:sym typeface="Lora Medium"/>
            </a:endParaRPr>
          </a:p>
          <a:p>
            <a:pPr indent="0" lvl="0" marL="457200" marR="0" rtl="0" algn="l">
              <a:lnSpc>
                <a:spcPct val="115000"/>
              </a:lnSpc>
              <a:spcBef>
                <a:spcPts val="0"/>
              </a:spcBef>
              <a:spcAft>
                <a:spcPts val="0"/>
              </a:spcAft>
              <a:buNone/>
            </a:pPr>
            <a:r>
              <a:t/>
            </a:r>
            <a:endParaRPr>
              <a:solidFill>
                <a:schemeClr val="dk1"/>
              </a:solidFill>
              <a:latin typeface="Lora Medium"/>
              <a:ea typeface="Lora Medium"/>
              <a:cs typeface="Lora Medium"/>
              <a:sym typeface="Lora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nvSpPr>
        <p:spPr>
          <a:xfrm>
            <a:off x="195850" y="746550"/>
            <a:ext cx="8029800" cy="3726300"/>
          </a:xfrm>
          <a:prstGeom prst="rect">
            <a:avLst/>
          </a:prstGeom>
          <a:noFill/>
          <a:ln>
            <a:noFill/>
          </a:ln>
        </p:spPr>
        <p:txBody>
          <a:bodyPr anchorCtr="0" anchor="t" bIns="91425" lIns="91425" spcFirstLastPara="1" rIns="91425" wrap="square" tIns="91425">
            <a:spAutoFit/>
          </a:bodyPr>
          <a:lstStyle/>
          <a:p>
            <a:pPr indent="0" lvl="0" marL="0" rtl="0" algn="l">
              <a:lnSpc>
                <a:spcPct val="143000"/>
              </a:lnSpc>
              <a:spcBef>
                <a:spcPts val="1200"/>
              </a:spcBef>
              <a:spcAft>
                <a:spcPts val="0"/>
              </a:spcAft>
              <a:buNone/>
            </a:pPr>
            <a:r>
              <a:rPr b="1" lang="en" sz="1600">
                <a:solidFill>
                  <a:schemeClr val="dk1"/>
                </a:solidFill>
                <a:highlight>
                  <a:schemeClr val="lt1"/>
                </a:highlight>
                <a:latin typeface="Courier New"/>
                <a:ea typeface="Courier New"/>
                <a:cs typeface="Courier New"/>
                <a:sym typeface="Courier New"/>
              </a:rPr>
              <a:t>SIGNUP SECTION</a:t>
            </a:r>
            <a:endParaRPr b="1" sz="1600">
              <a:solidFill>
                <a:schemeClr val="dk1"/>
              </a:solidFill>
              <a:highlight>
                <a:schemeClr val="lt1"/>
              </a:highlight>
              <a:latin typeface="Courier New"/>
              <a:ea typeface="Courier New"/>
              <a:cs typeface="Courier New"/>
              <a:sym typeface="Courier New"/>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This page helps the user to create/ register as a new account.</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page uses POST request method to send the data from the user input to the server.</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data is submitted to the users table in the database.</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rgbClr val="C9D1D9"/>
              </a:buClr>
              <a:buSzPts val="1400"/>
              <a:buFont typeface="Lora Medium"/>
              <a:buChar char="❏"/>
            </a:pPr>
            <a:r>
              <a:rPr lang="en">
                <a:solidFill>
                  <a:schemeClr val="dk1"/>
                </a:solidFill>
                <a:latin typeface="Lora Medium"/>
                <a:ea typeface="Lora Medium"/>
                <a:cs typeface="Lora Medium"/>
                <a:sym typeface="Lora Medium"/>
              </a:rPr>
              <a:t>After creating the new account, the user is redirected to the login.php page to log in into his account</a:t>
            </a:r>
            <a:r>
              <a:rPr lang="en">
                <a:solidFill>
                  <a:srgbClr val="C9D1D9"/>
                </a:solidFill>
                <a:latin typeface="Lora Medium"/>
                <a:ea typeface="Lora Medium"/>
                <a:cs typeface="Lora Medium"/>
                <a:sym typeface="Lora Medium"/>
              </a:rPr>
              <a:t>.</a:t>
            </a:r>
            <a:endParaRPr>
              <a:solidFill>
                <a:srgbClr val="C9D1D9"/>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SweetAlert plugin is used to display error messages</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If the username is already taken an alert is displayed to the user that the username or email is already taken</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Checks if the data isn’t erroneous </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It also prevents the user from form resubmission when page is refreshed.</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Checks if the password is more than 8 and less than 30  characters.</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Checks if the entered email is a valid email.</a:t>
            </a:r>
            <a:endParaRPr>
              <a:solidFill>
                <a:srgbClr val="C9D1D9"/>
              </a:solidFill>
              <a:latin typeface="Lora Medium"/>
              <a:ea typeface="Lora Medium"/>
              <a:cs typeface="Lora Medium"/>
              <a:sym typeface="Lora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376700" y="178125"/>
            <a:ext cx="8520600" cy="63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85"/>
              <a:buNone/>
            </a:pPr>
            <a:r>
              <a:rPr b="1" lang="en" sz="1620">
                <a:latin typeface="Courier New"/>
                <a:ea typeface="Courier New"/>
                <a:cs typeface="Courier New"/>
                <a:sym typeface="Courier New"/>
              </a:rPr>
              <a:t>Welcome</a:t>
            </a:r>
            <a:r>
              <a:rPr lang="en" sz="1837">
                <a:latin typeface="Nunito SemiBold"/>
                <a:ea typeface="Nunito SemiBold"/>
                <a:cs typeface="Nunito SemiBold"/>
                <a:sym typeface="Nunito SemiBold"/>
              </a:rPr>
              <a:t>.</a:t>
            </a:r>
            <a:r>
              <a:rPr b="1" lang="en" sz="1620">
                <a:latin typeface="Courier New"/>
                <a:ea typeface="Courier New"/>
                <a:cs typeface="Courier New"/>
                <a:sym typeface="Courier New"/>
              </a:rPr>
              <a:t>php</a:t>
            </a:r>
            <a:endParaRPr sz="1837">
              <a:latin typeface="Nunito SemiBold"/>
              <a:ea typeface="Nunito SemiBold"/>
              <a:cs typeface="Nunito SemiBold"/>
              <a:sym typeface="Nunito SemiBold"/>
            </a:endParaRPr>
          </a:p>
          <a:p>
            <a:pPr indent="0" lvl="0" marL="0" rtl="0" algn="l">
              <a:lnSpc>
                <a:spcPct val="100000"/>
              </a:lnSpc>
              <a:spcBef>
                <a:spcPts val="0"/>
              </a:spcBef>
              <a:spcAft>
                <a:spcPts val="0"/>
              </a:spcAft>
              <a:buClr>
                <a:schemeClr val="dk1"/>
              </a:buClr>
              <a:buSzPts val="983"/>
              <a:buFont typeface="Arial"/>
              <a:buNone/>
            </a:pPr>
            <a:r>
              <a:t/>
            </a:r>
            <a:endParaRPr sz="1637"/>
          </a:p>
        </p:txBody>
      </p:sp>
      <p:sp>
        <p:nvSpPr>
          <p:cNvPr id="189" name="Google Shape;189;p35"/>
          <p:cNvSpPr txBox="1"/>
          <p:nvPr>
            <p:ph type="title"/>
          </p:nvPr>
        </p:nvSpPr>
        <p:spPr>
          <a:xfrm>
            <a:off x="1260525" y="3459944"/>
            <a:ext cx="4940700" cy="83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t/>
            </a:r>
            <a:endParaRPr sz="1410">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990"/>
              <a:buNone/>
            </a:pPr>
            <a:r>
              <a:t/>
            </a:r>
            <a:endParaRPr sz="1410">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990"/>
              <a:buNone/>
            </a:pPr>
            <a:r>
              <a:t/>
            </a:r>
            <a:endParaRPr sz="3120">
              <a:highlight>
                <a:schemeClr val="lt1"/>
              </a:highlight>
            </a:endParaRPr>
          </a:p>
        </p:txBody>
      </p:sp>
      <p:pic>
        <p:nvPicPr>
          <p:cNvPr id="190" name="Google Shape;190;p35"/>
          <p:cNvPicPr preferRelativeResize="0"/>
          <p:nvPr/>
        </p:nvPicPr>
        <p:blipFill>
          <a:blip r:embed="rId3">
            <a:alphaModFix/>
          </a:blip>
          <a:stretch>
            <a:fillRect/>
          </a:stretch>
        </p:blipFill>
        <p:spPr>
          <a:xfrm>
            <a:off x="615300" y="814424"/>
            <a:ext cx="7556923" cy="4250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nvSpPr>
        <p:spPr>
          <a:xfrm>
            <a:off x="273875" y="397942"/>
            <a:ext cx="8406300" cy="3374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This page is used to make an entry to the diary of the user. It allows the user to add the current music he is listening to, the current book he is reading, the current tv show/ movie he is watched, or the current video game he played.</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It is mandatory to add at least 1 media to post it to the feed.</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page uses POST request method to send the data from the user input to the server.</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data is sent to the 'data' table</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Music is sent to 'album' and 'artist' column in the table.</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TV-Show is sent to 'tv' column and platform is sent to 'streaming' columns respectively.</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Movies are sent to 'movie' column and date of release is submitted to 'year' column.</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Books information is saved in 'book' column and 'author' column.</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submit button redirects user to profile.php page and saves the information and posts it to the feed.</a:t>
            </a:r>
            <a:endParaRPr>
              <a:solidFill>
                <a:srgbClr val="C9D1D9"/>
              </a:solidFill>
              <a:latin typeface="Lora Medium"/>
              <a:ea typeface="Lora Medium"/>
              <a:cs typeface="Lora Medium"/>
              <a:sym typeface="Lora Medium"/>
            </a:endParaRPr>
          </a:p>
          <a:p>
            <a:pPr indent="0" lvl="0" marL="457200" marR="0" rtl="0" algn="l">
              <a:lnSpc>
                <a:spcPct val="115000"/>
              </a:lnSpc>
              <a:spcBef>
                <a:spcPts val="0"/>
              </a:spcBef>
              <a:spcAft>
                <a:spcPts val="0"/>
              </a:spcAft>
              <a:buNone/>
            </a:pPr>
            <a:r>
              <a:t/>
            </a:r>
            <a:endParaRPr>
              <a:solidFill>
                <a:srgbClr val="C9D1D9"/>
              </a:solidFill>
              <a:latin typeface="Lora Medium"/>
              <a:ea typeface="Lora Medium"/>
              <a:cs typeface="Lora Medium"/>
              <a:sym typeface="Lora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347725" y="148425"/>
            <a:ext cx="8520600" cy="59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0">
                <a:latin typeface="Courier New"/>
                <a:ea typeface="Courier New"/>
                <a:cs typeface="Courier New"/>
                <a:sym typeface="Courier New"/>
              </a:rPr>
              <a:t>feed</a:t>
            </a:r>
            <a:r>
              <a:rPr b="1" lang="en" sz="1600">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php</a:t>
            </a:r>
            <a:endParaRPr b="1" sz="1600">
              <a:highlight>
                <a:schemeClr val="lt1"/>
              </a:highlight>
              <a:latin typeface="Courier New"/>
              <a:ea typeface="Courier New"/>
              <a:cs typeface="Courier New"/>
              <a:sym typeface="Courier New"/>
            </a:endParaRPr>
          </a:p>
        </p:txBody>
      </p:sp>
      <p:pic>
        <p:nvPicPr>
          <p:cNvPr id="201" name="Google Shape;201;p37"/>
          <p:cNvPicPr preferRelativeResize="0"/>
          <p:nvPr/>
        </p:nvPicPr>
        <p:blipFill>
          <a:blip r:embed="rId3">
            <a:alphaModFix/>
          </a:blip>
          <a:stretch>
            <a:fillRect/>
          </a:stretch>
        </p:blipFill>
        <p:spPr>
          <a:xfrm>
            <a:off x="347725" y="744525"/>
            <a:ext cx="8204899" cy="4615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nvSpPr>
        <p:spPr>
          <a:xfrm>
            <a:off x="289400" y="627349"/>
            <a:ext cx="8237100" cy="4542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It is the social feed page where the user will see all the activities posted by members they follow.</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data is retrieved from the 'data' as well as the ‘social’ table.</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“INNER JOIN” is used to join ‘data’ and ‘users’ table.</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user can click the username of any of his followed user and they will be redirected to that user’s page.</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Pagination</a:t>
            </a:r>
            <a:r>
              <a:rPr lang="en">
                <a:solidFill>
                  <a:srgbClr val="C9D1D9"/>
                </a:solidFill>
                <a:latin typeface="Lora Medium"/>
                <a:ea typeface="Lora Medium"/>
                <a:cs typeface="Lora Medium"/>
                <a:sym typeface="Lora Medium"/>
              </a:rPr>
              <a:t> is used by implementing CSS for user’s </a:t>
            </a:r>
            <a:r>
              <a:rPr lang="en">
                <a:solidFill>
                  <a:srgbClr val="C9D1D9"/>
                </a:solidFill>
                <a:latin typeface="Lora Medium"/>
                <a:ea typeface="Lora Medium"/>
                <a:cs typeface="Lora Medium"/>
                <a:sym typeface="Lora Medium"/>
              </a:rPr>
              <a:t>convenience</a:t>
            </a:r>
            <a:r>
              <a:rPr lang="en">
                <a:solidFill>
                  <a:srgbClr val="C9D1D9"/>
                </a:solidFill>
                <a:latin typeface="Lora Medium"/>
                <a:ea typeface="Lora Medium"/>
                <a:cs typeface="Lora Medium"/>
                <a:sym typeface="Lora Medium"/>
              </a:rPr>
              <a:t>.</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Each page shows 30 entries. </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10 pages maximum are displayed.</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Records of only those users will be selected from the database, who at least have one media item added in their profile.</a:t>
            </a:r>
            <a:endParaRPr>
              <a:solidFill>
                <a:srgbClr val="C9D1D9"/>
              </a:solidFill>
              <a:latin typeface="Lora Medium"/>
              <a:ea typeface="Lora Medium"/>
              <a:cs typeface="Lora Medium"/>
              <a:sym typeface="Lora Medium"/>
            </a:endParaRPr>
          </a:p>
          <a:p>
            <a:pPr indent="-349250" lvl="0" marL="457200" marR="0" rtl="0" algn="l">
              <a:lnSpc>
                <a:spcPct val="115000"/>
              </a:lnSpc>
              <a:spcBef>
                <a:spcPts val="0"/>
              </a:spcBef>
              <a:spcAft>
                <a:spcPts val="0"/>
              </a:spcAft>
              <a:buClr>
                <a:schemeClr val="dk1"/>
              </a:buClr>
              <a:buSzPts val="1900"/>
              <a:buFont typeface="Lora"/>
              <a:buChar char="❏"/>
            </a:pPr>
            <a:r>
              <a:rPr lang="en">
                <a:solidFill>
                  <a:schemeClr val="dk1"/>
                </a:solidFill>
                <a:latin typeface="Lora"/>
                <a:ea typeface="Lora"/>
                <a:cs typeface="Lora"/>
                <a:sym typeface="Lora"/>
              </a:rPr>
              <a:t>strtotime() </a:t>
            </a:r>
            <a:r>
              <a:rPr lang="en">
                <a:solidFill>
                  <a:schemeClr val="dk1"/>
                </a:solidFill>
                <a:latin typeface="Lora"/>
                <a:ea typeface="Lora"/>
                <a:cs typeface="Lora"/>
                <a:sym typeface="Lora"/>
              </a:rPr>
              <a:t>function</a:t>
            </a:r>
            <a:r>
              <a:rPr lang="en">
                <a:solidFill>
                  <a:schemeClr val="dk1"/>
                </a:solidFill>
                <a:latin typeface="Lora"/>
                <a:ea typeface="Lora"/>
                <a:cs typeface="Lora"/>
                <a:sym typeface="Lora"/>
              </a:rPr>
              <a:t> is used to convert the database datetime object into a format that will be </a:t>
            </a:r>
            <a:r>
              <a:rPr lang="en">
                <a:solidFill>
                  <a:schemeClr val="dk1"/>
                </a:solidFill>
                <a:latin typeface="Lora"/>
                <a:ea typeface="Lora"/>
                <a:cs typeface="Lora"/>
                <a:sym typeface="Lora"/>
              </a:rPr>
              <a:t>convenient</a:t>
            </a:r>
            <a:r>
              <a:rPr lang="en">
                <a:solidFill>
                  <a:schemeClr val="dk1"/>
                </a:solidFill>
                <a:latin typeface="Lora"/>
                <a:ea typeface="Lora"/>
                <a:cs typeface="Lora"/>
                <a:sym typeface="Lora"/>
              </a:rPr>
              <a:t> to the user.</a:t>
            </a:r>
            <a:endParaRPr>
              <a:solidFill>
                <a:schemeClr val="dk1"/>
              </a:solidFill>
              <a:latin typeface="Lora"/>
              <a:ea typeface="Lora"/>
              <a:cs typeface="Lora"/>
              <a:sym typeface="Lora"/>
            </a:endParaRPr>
          </a:p>
          <a:p>
            <a:pPr indent="-349250" lvl="0" marL="457200" marR="0" rtl="0" algn="l">
              <a:lnSpc>
                <a:spcPct val="115000"/>
              </a:lnSpc>
              <a:spcBef>
                <a:spcPts val="0"/>
              </a:spcBef>
              <a:spcAft>
                <a:spcPts val="0"/>
              </a:spcAft>
              <a:buClr>
                <a:schemeClr val="dk1"/>
              </a:buClr>
              <a:buSzPts val="1900"/>
              <a:buFont typeface="Lora"/>
              <a:buChar char="❏"/>
            </a:pPr>
            <a:r>
              <a:rPr lang="en">
                <a:solidFill>
                  <a:schemeClr val="dk1"/>
                </a:solidFill>
                <a:latin typeface="Lora"/>
                <a:ea typeface="Lora"/>
                <a:cs typeface="Lora"/>
                <a:sym typeface="Lora"/>
              </a:rPr>
              <a:t>If the user doesn’t follow any other user then a text  “YOU  ARE SUCH A LONER ” is </a:t>
            </a:r>
            <a:r>
              <a:rPr lang="en">
                <a:solidFill>
                  <a:schemeClr val="dk1"/>
                </a:solidFill>
                <a:latin typeface="Lora"/>
                <a:ea typeface="Lora"/>
                <a:cs typeface="Lora"/>
                <a:sym typeface="Lora"/>
              </a:rPr>
              <a:t>displayed</a:t>
            </a:r>
            <a:r>
              <a:rPr lang="en">
                <a:solidFill>
                  <a:schemeClr val="dk1"/>
                </a:solidFill>
                <a:latin typeface="Lora"/>
                <a:ea typeface="Lora"/>
                <a:cs typeface="Lora"/>
                <a:sym typeface="Lora"/>
              </a:rPr>
              <a:t>.</a:t>
            </a:r>
            <a:endParaRPr>
              <a:solidFill>
                <a:schemeClr val="dk1"/>
              </a:solidFill>
              <a:latin typeface="Lora"/>
              <a:ea typeface="Lora"/>
              <a:cs typeface="Lora"/>
              <a:sym typeface="Lora"/>
            </a:endParaRPr>
          </a:p>
          <a:p>
            <a:pPr indent="-317500" lvl="0" marL="457200" marR="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An option below the text is available stating ‘FOLLOW MORE USERS ’, clicking on which the user is redirected to the search users page.</a:t>
            </a:r>
            <a:endParaRPr>
              <a:solidFill>
                <a:schemeClr val="dk1"/>
              </a:solidFill>
              <a:latin typeface="Lora"/>
              <a:ea typeface="Lora"/>
              <a:cs typeface="Lora"/>
              <a:sym typeface="Lora"/>
            </a:endParaRPr>
          </a:p>
        </p:txBody>
      </p:sp>
      <p:sp>
        <p:nvSpPr>
          <p:cNvPr id="207" name="Google Shape;207;p38"/>
          <p:cNvSpPr txBox="1"/>
          <p:nvPr/>
        </p:nvSpPr>
        <p:spPr>
          <a:xfrm>
            <a:off x="516700" y="94000"/>
            <a:ext cx="39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479650" y="20780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20">
                <a:latin typeface="Courier New"/>
                <a:ea typeface="Courier New"/>
                <a:cs typeface="Courier New"/>
                <a:sym typeface="Courier New"/>
              </a:rPr>
              <a:t>follow</a:t>
            </a:r>
            <a:r>
              <a:rPr b="1" lang="en" sz="1600">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php</a:t>
            </a:r>
            <a:endParaRPr b="1" sz="1600">
              <a:highlight>
                <a:schemeClr val="lt1"/>
              </a:highlight>
              <a:latin typeface="Courier New"/>
              <a:ea typeface="Courier New"/>
              <a:cs typeface="Courier New"/>
              <a:sym typeface="Courier New"/>
            </a:endParaRPr>
          </a:p>
        </p:txBody>
      </p:sp>
      <p:sp>
        <p:nvSpPr>
          <p:cNvPr id="213" name="Google Shape;213;p39"/>
          <p:cNvSpPr txBox="1"/>
          <p:nvPr>
            <p:ph type="title"/>
          </p:nvPr>
        </p:nvSpPr>
        <p:spPr>
          <a:xfrm>
            <a:off x="479650" y="693061"/>
            <a:ext cx="8276400" cy="3095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C9D1D9"/>
              </a:buClr>
              <a:buSzPts val="1400"/>
              <a:buFont typeface="Lora Medium"/>
              <a:buChar char="❏"/>
            </a:pPr>
            <a:r>
              <a:rPr lang="en" sz="1400">
                <a:solidFill>
                  <a:srgbClr val="C9D1D9"/>
                </a:solidFill>
                <a:latin typeface="Lora Medium"/>
                <a:ea typeface="Lora Medium"/>
                <a:cs typeface="Lora Medium"/>
                <a:sym typeface="Lora Medium"/>
              </a:rPr>
              <a:t>From the profile page, users can follow/unfollow other users. </a:t>
            </a:r>
            <a:endParaRPr sz="1400">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sz="1400">
                <a:solidFill>
                  <a:srgbClr val="C9D1D9"/>
                </a:solidFill>
                <a:latin typeface="Lora Medium"/>
                <a:ea typeface="Lora Medium"/>
                <a:cs typeface="Lora Medium"/>
                <a:sym typeface="Lora Medium"/>
              </a:rPr>
              <a:t>It is first verified that a user which is to be followed exists in the database,in the users table.</a:t>
            </a:r>
            <a:endParaRPr sz="1400">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sz="1400">
                <a:solidFill>
                  <a:srgbClr val="C9D1D9"/>
                </a:solidFill>
                <a:latin typeface="Lora Medium"/>
                <a:ea typeface="Lora Medium"/>
                <a:cs typeface="Lora Medium"/>
                <a:sym typeface="Lora Medium"/>
              </a:rPr>
              <a:t>Following an other member adds a new row to the social table with the follower and followed username.</a:t>
            </a:r>
            <a:endParaRPr sz="1400">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sz="1400">
                <a:solidFill>
                  <a:srgbClr val="C9D1D9"/>
                </a:solidFill>
                <a:latin typeface="Lora Medium"/>
                <a:ea typeface="Lora Medium"/>
                <a:cs typeface="Lora Medium"/>
                <a:sym typeface="Lora Medium"/>
              </a:rPr>
              <a:t>On the other hand unfollowing an other member deletes a row in the social table with the follower and followed username.</a:t>
            </a:r>
            <a:endParaRPr sz="1400">
              <a:solidFill>
                <a:srgbClr val="C9D1D9"/>
              </a:solidFill>
              <a:latin typeface="Lora Medium"/>
              <a:ea typeface="Lora Medium"/>
              <a:cs typeface="Lora Medium"/>
              <a:sym typeface="Lora Medium"/>
            </a:endParaRPr>
          </a:p>
          <a:p>
            <a:pPr indent="0" lvl="0" marL="457200" rtl="0" algn="l">
              <a:lnSpc>
                <a:spcPct val="115000"/>
              </a:lnSpc>
              <a:spcBef>
                <a:spcPts val="0"/>
              </a:spcBef>
              <a:spcAft>
                <a:spcPts val="0"/>
              </a:spcAft>
              <a:buNone/>
            </a:pPr>
            <a:r>
              <a:t/>
            </a:r>
            <a:endParaRPr sz="1200">
              <a:latin typeface="Courier New"/>
              <a:ea typeface="Courier New"/>
              <a:cs typeface="Courier New"/>
              <a:sym typeface="Courier New"/>
            </a:endParaRPr>
          </a:p>
          <a:p>
            <a:pPr indent="0" lvl="0" marL="457200" marR="0" rtl="0" algn="l">
              <a:lnSpc>
                <a:spcPct val="115000"/>
              </a:lnSpc>
              <a:spcBef>
                <a:spcPts val="0"/>
              </a:spcBef>
              <a:spcAft>
                <a:spcPts val="0"/>
              </a:spcAft>
              <a:buNone/>
            </a:pPr>
            <a:r>
              <a:t/>
            </a:r>
            <a:endParaRPr sz="1400">
              <a:solidFill>
                <a:srgbClr val="C9D1D9"/>
              </a:solidFill>
              <a:latin typeface="Lora Medium"/>
              <a:ea typeface="Lora Medium"/>
              <a:cs typeface="Lora Medium"/>
              <a:sym typeface="Lora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473700" y="139408"/>
            <a:ext cx="8520600" cy="6363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b="1" lang="en" sz="1822">
                <a:highlight>
                  <a:schemeClr val="lt1"/>
                </a:highlight>
                <a:latin typeface="Courier New"/>
                <a:ea typeface="Courier New"/>
                <a:cs typeface="Courier New"/>
                <a:sym typeface="Courier New"/>
              </a:rPr>
              <a:t>Followers.php</a:t>
            </a:r>
            <a:endParaRPr b="1" sz="1822">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ct val="54329"/>
              <a:buNone/>
            </a:pPr>
            <a:r>
              <a:t/>
            </a:r>
            <a:endParaRPr b="1" sz="1822">
              <a:highlight>
                <a:schemeClr val="lt1"/>
              </a:highlight>
              <a:latin typeface="Courier New"/>
              <a:ea typeface="Courier New"/>
              <a:cs typeface="Courier New"/>
              <a:sym typeface="Courier New"/>
            </a:endParaRPr>
          </a:p>
        </p:txBody>
      </p:sp>
      <p:pic>
        <p:nvPicPr>
          <p:cNvPr id="219" name="Google Shape;219;p40"/>
          <p:cNvPicPr preferRelativeResize="0"/>
          <p:nvPr/>
        </p:nvPicPr>
        <p:blipFill>
          <a:blip r:embed="rId3">
            <a:alphaModFix/>
          </a:blip>
          <a:stretch>
            <a:fillRect/>
          </a:stretch>
        </p:blipFill>
        <p:spPr>
          <a:xfrm>
            <a:off x="473700" y="724833"/>
            <a:ext cx="8196610" cy="461059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nvSpPr>
        <p:spPr>
          <a:xfrm>
            <a:off x="362800" y="1105225"/>
            <a:ext cx="7990800" cy="2382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This page shows the followers of the selected user.</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page uses GET request method to determine which user’s data is being fetched from the </a:t>
            </a:r>
            <a:r>
              <a:rPr lang="en">
                <a:solidFill>
                  <a:srgbClr val="C9D1D9"/>
                </a:solidFill>
                <a:latin typeface="Lora Medium"/>
                <a:ea typeface="Lora Medium"/>
                <a:cs typeface="Lora Medium"/>
                <a:sym typeface="Lora Medium"/>
              </a:rPr>
              <a:t>database</a:t>
            </a:r>
            <a:r>
              <a:rPr lang="en">
                <a:solidFill>
                  <a:srgbClr val="C9D1D9"/>
                </a:solidFill>
                <a:latin typeface="Lora Medium"/>
                <a:ea typeface="Lora Medium"/>
                <a:cs typeface="Lora Medium"/>
                <a:sym typeface="Lora Medium"/>
              </a:rPr>
              <a:t>, and checks if the user exists in the ‘users’ table.</a:t>
            </a:r>
            <a:endParaRPr>
              <a:solidFill>
                <a:schemeClr val="dk1"/>
              </a:solidFill>
              <a:latin typeface="Lora"/>
              <a:ea typeface="Lora"/>
              <a:cs typeface="Lora"/>
              <a:sym typeface="Lora"/>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‘LEFT JOIN’ keyword is used to join ‘user and the ‘social’ table, for the matching criteria which is ‘</a:t>
            </a:r>
            <a:r>
              <a:rPr lang="en">
                <a:solidFill>
                  <a:schemeClr val="dk1"/>
                </a:solidFill>
                <a:latin typeface="Lora"/>
                <a:ea typeface="Lora"/>
                <a:cs typeface="Lora"/>
                <a:sym typeface="Lora"/>
              </a:rPr>
              <a:t>follower_username’ and ‘username’.</a:t>
            </a:r>
            <a:endParaRPr>
              <a:solidFill>
                <a:schemeClr val="dk1"/>
              </a:solidFill>
            </a:endParaRPr>
          </a:p>
          <a:p>
            <a:pPr indent="-317500" lvl="0" marL="457200" marR="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@keyframe is applied for the stripes animation as a background of the page. SVG background is used.</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CSS Flex is used to make the page responsive. Follower list will grow and shrink vertically as well as horizontally depending on the growing/shrinking number.</a:t>
            </a:r>
            <a:endParaRPr>
              <a:solidFill>
                <a:schemeClr val="dk1"/>
              </a:solidFill>
              <a:latin typeface="Lora"/>
              <a:ea typeface="Lora"/>
              <a:cs typeface="Lora"/>
              <a:sym typeface="Lora"/>
            </a:endParaRPr>
          </a:p>
        </p:txBody>
      </p:sp>
      <p:sp>
        <p:nvSpPr>
          <p:cNvPr id="225" name="Google Shape;225;p41"/>
          <p:cNvSpPr txBox="1"/>
          <p:nvPr/>
        </p:nvSpPr>
        <p:spPr>
          <a:xfrm>
            <a:off x="498875" y="428125"/>
            <a:ext cx="482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ctrTitle"/>
          </p:nvPr>
        </p:nvSpPr>
        <p:spPr>
          <a:xfrm>
            <a:off x="311708" y="827306"/>
            <a:ext cx="8520600" cy="2280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4000"/>
              <a:t>WYDRN</a:t>
            </a:r>
            <a:endParaRPr sz="4000"/>
          </a:p>
          <a:p>
            <a:pPr indent="0" lvl="0" marL="0" rtl="0" algn="ctr">
              <a:lnSpc>
                <a:spcPct val="100000"/>
              </a:lnSpc>
              <a:spcBef>
                <a:spcPts val="0"/>
              </a:spcBef>
              <a:spcAft>
                <a:spcPts val="0"/>
              </a:spcAft>
              <a:buSzPts val="5200"/>
              <a:buNone/>
            </a:pPr>
            <a:r>
              <a:rPr lang="en" sz="4000"/>
              <a:t>(What You Doin’ Right Now)	</a:t>
            </a:r>
            <a:endParaRPr sz="4000"/>
          </a:p>
        </p:txBody>
      </p:sp>
      <p:sp>
        <p:nvSpPr>
          <p:cNvPr id="66" name="Google Shape;66;p15"/>
          <p:cNvSpPr txBox="1"/>
          <p:nvPr>
            <p:ph idx="1" type="subTitle"/>
          </p:nvPr>
        </p:nvSpPr>
        <p:spPr>
          <a:xfrm>
            <a:off x="311700" y="3149028"/>
            <a:ext cx="8520600" cy="880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Project Presentation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2"/>
          <p:cNvSpPr txBox="1"/>
          <p:nvPr>
            <p:ph type="title"/>
          </p:nvPr>
        </p:nvSpPr>
        <p:spPr>
          <a:xfrm>
            <a:off x="384325" y="19990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following.php</a:t>
            </a:r>
            <a:endParaRPr sz="1720"/>
          </a:p>
        </p:txBody>
      </p:sp>
      <p:sp>
        <p:nvSpPr>
          <p:cNvPr id="231" name="Google Shape;231;p42"/>
          <p:cNvSpPr txBox="1"/>
          <p:nvPr/>
        </p:nvSpPr>
        <p:spPr>
          <a:xfrm>
            <a:off x="460525" y="3357044"/>
            <a:ext cx="78072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a:solidFill>
                <a:srgbClr val="C9D1D9"/>
              </a:solidFill>
              <a:latin typeface="Lora Medium"/>
              <a:ea typeface="Lora Medium"/>
              <a:cs typeface="Lora Medium"/>
              <a:sym typeface="Lora Medium"/>
            </a:endParaRPr>
          </a:p>
        </p:txBody>
      </p:sp>
      <p:pic>
        <p:nvPicPr>
          <p:cNvPr id="232" name="Google Shape;232;p42"/>
          <p:cNvPicPr preferRelativeResize="0"/>
          <p:nvPr/>
        </p:nvPicPr>
        <p:blipFill>
          <a:blip r:embed="rId3">
            <a:alphaModFix/>
          </a:blip>
          <a:stretch>
            <a:fillRect/>
          </a:stretch>
        </p:blipFill>
        <p:spPr>
          <a:xfrm>
            <a:off x="460525" y="685024"/>
            <a:ext cx="8127101" cy="45715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nvSpPr>
        <p:spPr>
          <a:xfrm>
            <a:off x="571975" y="1374750"/>
            <a:ext cx="7887000" cy="2630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This page shows the list of people that a particular user is following.</a:t>
            </a:r>
            <a:endParaRPr>
              <a:solidFill>
                <a:srgbClr val="C9D1D9"/>
              </a:solidFill>
              <a:latin typeface="Lora Medium"/>
              <a:ea typeface="Lora Medium"/>
              <a:cs typeface="Lora Medium"/>
              <a:sym typeface="Lora Medium"/>
            </a:endParaRPr>
          </a:p>
          <a:p>
            <a:pPr indent="-317500" lvl="0" marL="45720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page uses GET request method to determine which user’s data is being fetched from the database, and checks if the user exists in the ‘users’ table.</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‘LEFT JOIN’ keyword is used to join ‘user and the ‘social’ table, for the matching criteria which is ‘</a:t>
            </a:r>
            <a:r>
              <a:rPr lang="en">
                <a:solidFill>
                  <a:schemeClr val="dk1"/>
                </a:solidFill>
                <a:latin typeface="Lora"/>
                <a:ea typeface="Lora"/>
                <a:cs typeface="Lora"/>
                <a:sym typeface="Lora"/>
              </a:rPr>
              <a:t>follower_username’ and ‘username’.</a:t>
            </a:r>
            <a:endParaRPr>
              <a:solidFill>
                <a:schemeClr val="dk1"/>
              </a:solidFill>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@keyframe is applied for the stripes animation as a background of the page. SVG Background is used.</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CSS Flex is used to make the page responsive. Follower list will grow and shrink vertically as well as horizontally depending on the growing/shrinking number.</a:t>
            </a:r>
            <a:endParaRPr>
              <a:solidFill>
                <a:schemeClr val="dk1"/>
              </a:solidFill>
              <a:latin typeface="Lora"/>
              <a:ea typeface="Lora"/>
              <a:cs typeface="Lora"/>
              <a:sym typeface="Lora"/>
            </a:endParaRPr>
          </a:p>
          <a:p>
            <a:pPr indent="0" lvl="0" marL="457200" rtl="0" algn="l">
              <a:lnSpc>
                <a:spcPct val="115000"/>
              </a:lnSpc>
              <a:spcBef>
                <a:spcPts val="0"/>
              </a:spcBef>
              <a:spcAft>
                <a:spcPts val="0"/>
              </a:spcAft>
              <a:buNone/>
            </a:pPr>
            <a:r>
              <a:t/>
            </a:r>
            <a:endParaRPr>
              <a:solidFill>
                <a:srgbClr val="C9D1D9"/>
              </a:solidFill>
              <a:latin typeface="Lora Medium"/>
              <a:ea typeface="Lora Medium"/>
              <a:cs typeface="Lora Medium"/>
              <a:sym typeface="Lora Medium"/>
            </a:endParaRPr>
          </a:p>
        </p:txBody>
      </p:sp>
      <p:sp>
        <p:nvSpPr>
          <p:cNvPr id="238" name="Google Shape;238;p43"/>
          <p:cNvSpPr txBox="1"/>
          <p:nvPr/>
        </p:nvSpPr>
        <p:spPr>
          <a:xfrm>
            <a:off x="694725" y="713000"/>
            <a:ext cx="341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384325" y="19990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notifications</a:t>
            </a:r>
            <a:r>
              <a:rPr b="1" lang="en" sz="1600">
                <a:highlight>
                  <a:schemeClr val="lt1"/>
                </a:highlight>
                <a:latin typeface="Courier New"/>
                <a:ea typeface="Courier New"/>
                <a:cs typeface="Courier New"/>
                <a:sym typeface="Courier New"/>
              </a:rPr>
              <a:t>.php</a:t>
            </a:r>
            <a:endParaRPr sz="1720"/>
          </a:p>
        </p:txBody>
      </p:sp>
      <p:sp>
        <p:nvSpPr>
          <p:cNvPr id="244" name="Google Shape;244;p44"/>
          <p:cNvSpPr txBox="1"/>
          <p:nvPr/>
        </p:nvSpPr>
        <p:spPr>
          <a:xfrm>
            <a:off x="460525" y="3357044"/>
            <a:ext cx="78072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a:solidFill>
                <a:srgbClr val="C9D1D9"/>
              </a:solidFill>
              <a:latin typeface="Lora Medium"/>
              <a:ea typeface="Lora Medium"/>
              <a:cs typeface="Lora Medium"/>
              <a:sym typeface="Lora Medium"/>
            </a:endParaRPr>
          </a:p>
        </p:txBody>
      </p:sp>
      <p:pic>
        <p:nvPicPr>
          <p:cNvPr id="245" name="Google Shape;245;p44"/>
          <p:cNvPicPr preferRelativeResize="0"/>
          <p:nvPr/>
        </p:nvPicPr>
        <p:blipFill>
          <a:blip r:embed="rId3">
            <a:alphaModFix/>
          </a:blip>
          <a:stretch>
            <a:fillRect/>
          </a:stretch>
        </p:blipFill>
        <p:spPr>
          <a:xfrm>
            <a:off x="474163" y="620966"/>
            <a:ext cx="8195674" cy="4610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txBox="1"/>
          <p:nvPr/>
        </p:nvSpPr>
        <p:spPr>
          <a:xfrm>
            <a:off x="694725" y="1442950"/>
            <a:ext cx="78870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a:ea typeface="Lora"/>
                <a:cs typeface="Lora"/>
                <a:sym typeface="Lora"/>
              </a:rPr>
              <a:t>Notifications are </a:t>
            </a:r>
            <a:r>
              <a:rPr lang="en">
                <a:solidFill>
                  <a:schemeClr val="dk1"/>
                </a:solidFill>
                <a:latin typeface="Lora"/>
                <a:ea typeface="Lora"/>
                <a:cs typeface="Lora"/>
                <a:sym typeface="Lora"/>
              </a:rPr>
              <a:t>displayed on this page when </a:t>
            </a:r>
            <a:r>
              <a:rPr lang="en">
                <a:solidFill>
                  <a:schemeClr val="dk1"/>
                </a:solidFill>
                <a:latin typeface="Lora"/>
                <a:ea typeface="Lora"/>
                <a:cs typeface="Lora"/>
                <a:sym typeface="Lora"/>
              </a:rPr>
              <a:t> user gets followed by other users.</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a:ea typeface="Lora"/>
                <a:cs typeface="Lora"/>
                <a:sym typeface="Lora"/>
              </a:rPr>
              <a:t>Page first selects the follower username and followed time from the ‘social’ table.</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a:ea typeface="Lora"/>
                <a:cs typeface="Lora"/>
                <a:sym typeface="Lora"/>
              </a:rPr>
              <a:t> Which is then displayed according to followed time in a descending order.</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a:ea typeface="Lora"/>
                <a:cs typeface="Lora"/>
                <a:sym typeface="Lora"/>
              </a:rPr>
              <a:t>‘ORDER BY’ keyword and ‘DESC’ command  is used to display the notifications in descending order according to the followed time.</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also fetches the user profile pic from the ‘users’ table where the username is the follower username.</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It then displays the followed time, name and  profile picture </a:t>
            </a:r>
            <a:r>
              <a:rPr lang="en">
                <a:solidFill>
                  <a:schemeClr val="dk1"/>
                </a:solidFill>
                <a:latin typeface="Lora"/>
                <a:ea typeface="Lora"/>
                <a:cs typeface="Lora"/>
                <a:sym typeface="Lora"/>
              </a:rPr>
              <a:t>of the user who followed.</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“strtotime” function is used to display the followed time more conveniently for the user.</a:t>
            </a:r>
            <a:endParaRPr>
              <a:solidFill>
                <a:schemeClr val="dk1"/>
              </a:solidFill>
              <a:latin typeface="Lora"/>
              <a:ea typeface="Lora"/>
              <a:cs typeface="Lora"/>
              <a:sym typeface="Lora"/>
            </a:endParaRPr>
          </a:p>
        </p:txBody>
      </p:sp>
      <p:sp>
        <p:nvSpPr>
          <p:cNvPr id="251" name="Google Shape;251;p45"/>
          <p:cNvSpPr txBox="1"/>
          <p:nvPr/>
        </p:nvSpPr>
        <p:spPr>
          <a:xfrm>
            <a:off x="694725" y="713000"/>
            <a:ext cx="341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456700" y="15515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0">
                <a:latin typeface="Courier New"/>
                <a:ea typeface="Courier New"/>
                <a:cs typeface="Courier New"/>
                <a:sym typeface="Courier New"/>
              </a:rPr>
              <a:t>badges.php</a:t>
            </a:r>
            <a:endParaRPr b="1" sz="1620">
              <a:latin typeface="Courier New"/>
              <a:ea typeface="Courier New"/>
              <a:cs typeface="Courier New"/>
              <a:sym typeface="Courier New"/>
            </a:endParaRPr>
          </a:p>
        </p:txBody>
      </p:sp>
      <p:sp>
        <p:nvSpPr>
          <p:cNvPr id="257" name="Google Shape;257;p46"/>
          <p:cNvSpPr txBox="1"/>
          <p:nvPr>
            <p:ph type="title"/>
          </p:nvPr>
        </p:nvSpPr>
        <p:spPr>
          <a:xfrm>
            <a:off x="82100" y="3459944"/>
            <a:ext cx="8520600" cy="181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t/>
            </a:r>
            <a:endParaRPr sz="1410">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990"/>
              <a:buNone/>
            </a:pPr>
            <a:r>
              <a:t/>
            </a:r>
            <a:endParaRPr sz="1410">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990"/>
              <a:buNone/>
            </a:pPr>
            <a:r>
              <a:t/>
            </a:r>
            <a:endParaRPr sz="1410">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990"/>
              <a:buNone/>
            </a:pPr>
            <a:r>
              <a:t/>
            </a:r>
            <a:endParaRPr sz="3120">
              <a:highlight>
                <a:schemeClr val="lt1"/>
              </a:highlight>
            </a:endParaRPr>
          </a:p>
        </p:txBody>
      </p:sp>
      <p:pic>
        <p:nvPicPr>
          <p:cNvPr id="258" name="Google Shape;258;p46"/>
          <p:cNvPicPr preferRelativeResize="0"/>
          <p:nvPr/>
        </p:nvPicPr>
        <p:blipFill rotWithShape="1">
          <a:blip r:embed="rId3">
            <a:alphaModFix/>
          </a:blip>
          <a:srcRect b="0" l="0" r="0" t="0"/>
          <a:stretch/>
        </p:blipFill>
        <p:spPr>
          <a:xfrm>
            <a:off x="456700" y="910197"/>
            <a:ext cx="3650949" cy="2202639"/>
          </a:xfrm>
          <a:prstGeom prst="rect">
            <a:avLst/>
          </a:prstGeom>
          <a:noFill/>
          <a:ln>
            <a:noFill/>
          </a:ln>
        </p:spPr>
      </p:pic>
      <p:pic>
        <p:nvPicPr>
          <p:cNvPr id="259" name="Google Shape;259;p46"/>
          <p:cNvPicPr preferRelativeResize="0"/>
          <p:nvPr/>
        </p:nvPicPr>
        <p:blipFill rotWithShape="1">
          <a:blip r:embed="rId4">
            <a:alphaModFix/>
          </a:blip>
          <a:srcRect b="0" l="0" r="0" t="0"/>
          <a:stretch/>
        </p:blipFill>
        <p:spPr>
          <a:xfrm>
            <a:off x="2306159" y="3576144"/>
            <a:ext cx="1623724" cy="807196"/>
          </a:xfrm>
          <a:prstGeom prst="rect">
            <a:avLst/>
          </a:prstGeom>
          <a:noFill/>
          <a:ln>
            <a:noFill/>
          </a:ln>
        </p:spPr>
      </p:pic>
      <p:pic>
        <p:nvPicPr>
          <p:cNvPr id="260" name="Google Shape;260;p46"/>
          <p:cNvPicPr preferRelativeResize="0"/>
          <p:nvPr/>
        </p:nvPicPr>
        <p:blipFill rotWithShape="1">
          <a:blip r:embed="rId5">
            <a:alphaModFix/>
          </a:blip>
          <a:srcRect b="0" l="0" r="0" t="0"/>
          <a:stretch/>
        </p:blipFill>
        <p:spPr>
          <a:xfrm>
            <a:off x="456700" y="3430694"/>
            <a:ext cx="3650949" cy="2049026"/>
          </a:xfrm>
          <a:prstGeom prst="rect">
            <a:avLst/>
          </a:prstGeom>
          <a:noFill/>
          <a:ln>
            <a:noFill/>
          </a:ln>
        </p:spPr>
      </p:pic>
      <p:pic>
        <p:nvPicPr>
          <p:cNvPr id="261" name="Google Shape;261;p46"/>
          <p:cNvPicPr preferRelativeResize="0"/>
          <p:nvPr/>
        </p:nvPicPr>
        <p:blipFill rotWithShape="1">
          <a:blip r:embed="rId6">
            <a:alphaModFix/>
          </a:blip>
          <a:srcRect b="0" l="0" r="0" t="0"/>
          <a:stretch/>
        </p:blipFill>
        <p:spPr>
          <a:xfrm>
            <a:off x="4497775" y="910197"/>
            <a:ext cx="3821899" cy="2140279"/>
          </a:xfrm>
          <a:prstGeom prst="rect">
            <a:avLst/>
          </a:prstGeom>
          <a:noFill/>
          <a:ln>
            <a:noFill/>
          </a:ln>
        </p:spPr>
      </p:pic>
      <p:pic>
        <p:nvPicPr>
          <p:cNvPr id="262" name="Google Shape;262;p46"/>
          <p:cNvPicPr preferRelativeResize="0"/>
          <p:nvPr/>
        </p:nvPicPr>
        <p:blipFill rotWithShape="1">
          <a:blip r:embed="rId4">
            <a:alphaModFix/>
          </a:blip>
          <a:srcRect b="0" l="0" r="0" t="0"/>
          <a:stretch/>
        </p:blipFill>
        <p:spPr>
          <a:xfrm>
            <a:off x="4572000" y="3430700"/>
            <a:ext cx="3747674" cy="20490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311700" y="730574"/>
            <a:ext cx="7362000" cy="400200"/>
          </a:xfrm>
          <a:prstGeom prst="rect">
            <a:avLst/>
          </a:prstGeom>
          <a:noFill/>
          <a:ln>
            <a:noFill/>
          </a:ln>
        </p:spPr>
        <p:txBody>
          <a:bodyPr anchorCtr="0" anchor="t" bIns="91425" lIns="91425" spcFirstLastPara="1" rIns="91425" wrap="square" tIns="91425">
            <a:normAutofit fontScale="90000"/>
          </a:bodyPr>
          <a:lstStyle/>
          <a:p>
            <a:pPr indent="0" lvl="0" marL="457200" marR="0" rtl="0" algn="l">
              <a:lnSpc>
                <a:spcPct val="115000"/>
              </a:lnSpc>
              <a:spcBef>
                <a:spcPts val="0"/>
              </a:spcBef>
              <a:spcAft>
                <a:spcPts val="0"/>
              </a:spcAft>
              <a:buNone/>
            </a:pPr>
            <a:br>
              <a:rPr lang="en" sz="1410">
                <a:highlight>
                  <a:schemeClr val="lt1"/>
                </a:highlight>
                <a:latin typeface="Courier New"/>
                <a:ea typeface="Courier New"/>
                <a:cs typeface="Courier New"/>
                <a:sym typeface="Courier New"/>
              </a:rPr>
            </a:br>
            <a:br>
              <a:rPr lang="en" sz="1410">
                <a:highlight>
                  <a:schemeClr val="lt1"/>
                </a:highlight>
                <a:latin typeface="Courier New"/>
                <a:ea typeface="Courier New"/>
                <a:cs typeface="Courier New"/>
                <a:sym typeface="Courier New"/>
              </a:rPr>
            </a:br>
            <a:endParaRPr sz="1400">
              <a:solidFill>
                <a:srgbClr val="C9D1D9"/>
              </a:solidFill>
              <a:latin typeface="Lora Medium"/>
              <a:ea typeface="Lora Medium"/>
              <a:cs typeface="Lora Medium"/>
              <a:sym typeface="Lora Medium"/>
            </a:endParaRPr>
          </a:p>
        </p:txBody>
      </p:sp>
      <p:sp>
        <p:nvSpPr>
          <p:cNvPr id="268" name="Google Shape;268;p47"/>
          <p:cNvSpPr txBox="1"/>
          <p:nvPr/>
        </p:nvSpPr>
        <p:spPr>
          <a:xfrm>
            <a:off x="311700" y="957975"/>
            <a:ext cx="78516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latin typeface="Lora Medium"/>
                <a:ea typeface="Lora Medium"/>
                <a:cs typeface="Lora Medium"/>
                <a:sym typeface="Lora Medium"/>
              </a:rPr>
              <a:t>This page displays the badges earned by the user for each media type. There are also badges for patrons and users with most followers.</a:t>
            </a:r>
            <a:br>
              <a:rPr lang="en">
                <a:solidFill>
                  <a:schemeClr val="dk1"/>
                </a:solidFill>
                <a:latin typeface="Lora Medium"/>
                <a:ea typeface="Lora Medium"/>
                <a:cs typeface="Lora Medium"/>
                <a:sym typeface="Lora Medium"/>
              </a:rPr>
            </a:br>
            <a:r>
              <a:rPr lang="en">
                <a:solidFill>
                  <a:schemeClr val="dk1"/>
                </a:solidFill>
                <a:latin typeface="Lora Medium"/>
                <a:ea typeface="Lora Medium"/>
                <a:cs typeface="Lora Medium"/>
                <a:sym typeface="Lora Medium"/>
              </a:rPr>
              <a:t>Content on this is rendered based on PHP conditionals.</a:t>
            </a:r>
            <a:endParaRPr>
              <a:solidFill>
                <a:schemeClr val="dk1"/>
              </a:solidFill>
              <a:latin typeface="Lora Medium"/>
              <a:ea typeface="Lora Medium"/>
              <a:cs typeface="Lora Medium"/>
              <a:sym typeface="Lora Medium"/>
            </a:endParaRPr>
          </a:p>
          <a:p>
            <a:pPr indent="0" lvl="0" marL="457200" rtl="0" algn="l">
              <a:spcBef>
                <a:spcPts val="0"/>
              </a:spcBef>
              <a:spcAft>
                <a:spcPts val="0"/>
              </a:spcAft>
              <a:buNone/>
            </a:pPr>
            <a:r>
              <a:t/>
            </a:r>
            <a:endParaRPr>
              <a:solidFill>
                <a:schemeClr val="dk1"/>
              </a:solidFill>
              <a:latin typeface="Lora Medium"/>
              <a:ea typeface="Lora Medium"/>
              <a:cs typeface="Lora Medium"/>
              <a:sym typeface="Lora Medium"/>
            </a:endParaRPr>
          </a:p>
          <a:p>
            <a:pPr indent="-317500" lvl="0" marL="457200" rtl="0" algn="l">
              <a:spcBef>
                <a:spcPts val="0"/>
              </a:spcBef>
              <a:spcAft>
                <a:spcPts val="0"/>
              </a:spcAft>
              <a:buClr>
                <a:schemeClr val="dk1"/>
              </a:buClr>
              <a:buSzPts val="1400"/>
              <a:buChar char="❏"/>
            </a:pPr>
            <a:r>
              <a:rPr lang="en">
                <a:solidFill>
                  <a:schemeClr val="dk1"/>
                </a:solidFill>
                <a:latin typeface="Lora Medium"/>
                <a:ea typeface="Lora Medium"/>
                <a:cs typeface="Lora Medium"/>
                <a:sym typeface="Lora Medium"/>
              </a:rPr>
              <a:t>An array is used to store all the configurations where [0] stores the image path, [1] stores the badge name and [2] stores the required number of media items to earn the badge.</a:t>
            </a:r>
            <a:endParaRPr>
              <a:solidFill>
                <a:schemeClr val="dk1"/>
              </a:solidFill>
              <a:latin typeface="Lora Medium"/>
              <a:ea typeface="Lora Medium"/>
              <a:cs typeface="Lora Medium"/>
              <a:sym typeface="Lora Medium"/>
            </a:endParaRPr>
          </a:p>
          <a:p>
            <a:pPr indent="0" lvl="0" marL="457200" rtl="0" algn="l">
              <a:spcBef>
                <a:spcPts val="0"/>
              </a:spcBef>
              <a:spcAft>
                <a:spcPts val="0"/>
              </a:spcAft>
              <a:buNone/>
            </a:pPr>
            <a:r>
              <a:t/>
            </a:r>
            <a:endParaRPr>
              <a:solidFill>
                <a:schemeClr val="dk1"/>
              </a:solidFill>
              <a:latin typeface="Lora Medium"/>
              <a:ea typeface="Lora Medium"/>
              <a:cs typeface="Lora Medium"/>
              <a:sym typeface="Lora Medium"/>
            </a:endParaRPr>
          </a:p>
          <a:p>
            <a:pPr indent="-317500" lvl="0" marL="457200" rtl="0" algn="l">
              <a:spcBef>
                <a:spcPts val="0"/>
              </a:spcBef>
              <a:spcAft>
                <a:spcPts val="0"/>
              </a:spcAft>
              <a:buClr>
                <a:schemeClr val="dk1"/>
              </a:buClr>
              <a:buSzPts val="1400"/>
              <a:buChar char="❏"/>
            </a:pPr>
            <a:r>
              <a:rPr lang="en">
                <a:solidFill>
                  <a:schemeClr val="dk1"/>
                </a:solidFill>
                <a:latin typeface="Lora Medium"/>
                <a:ea typeface="Lora Medium"/>
                <a:cs typeface="Lora Medium"/>
                <a:sym typeface="Lora Medium"/>
              </a:rPr>
              <a:t>By default, this page shows the badges of the logged in user and if a GET request is made with the user_name attribute it displays the badges of other users if the GET request parameter passed is valid. </a:t>
            </a:r>
            <a:endParaRPr>
              <a:solidFill>
                <a:schemeClr val="dk1"/>
              </a:solidFill>
              <a:latin typeface="Lora Medium"/>
              <a:ea typeface="Lora Medium"/>
              <a:cs typeface="Lora Medium"/>
              <a:sym typeface="Lora Medium"/>
            </a:endParaRPr>
          </a:p>
          <a:p>
            <a:pPr indent="0" lvl="0" marL="457200" rtl="0" algn="l">
              <a:spcBef>
                <a:spcPts val="0"/>
              </a:spcBef>
              <a:spcAft>
                <a:spcPts val="0"/>
              </a:spcAft>
              <a:buNone/>
            </a:pPr>
            <a:r>
              <a:t/>
            </a:r>
            <a:endParaRPr>
              <a:solidFill>
                <a:schemeClr val="dk1"/>
              </a:solidFill>
              <a:latin typeface="Lora Medium"/>
              <a:ea typeface="Lora Medium"/>
              <a:cs typeface="Lora Medium"/>
              <a:sym typeface="Lora Medium"/>
            </a:endParaRPr>
          </a:p>
          <a:p>
            <a:pPr indent="-317500" lvl="0" marL="457200" rtl="0" algn="l">
              <a:spcBef>
                <a:spcPts val="0"/>
              </a:spcBef>
              <a:spcAft>
                <a:spcPts val="0"/>
              </a:spcAft>
              <a:buClr>
                <a:schemeClr val="dk1"/>
              </a:buClr>
              <a:buSzPts val="1400"/>
              <a:buChar char="❏"/>
            </a:pPr>
            <a:r>
              <a:rPr lang="en">
                <a:solidFill>
                  <a:schemeClr val="dk1"/>
                </a:solidFill>
                <a:latin typeface="Lora Medium"/>
                <a:ea typeface="Lora Medium"/>
                <a:cs typeface="Lora Medium"/>
                <a:sym typeface="Lora Medium"/>
              </a:rPr>
              <a:t>For CSS, A Responsive Grid is used with ‘em’ and ‘rem’ sizes to display the container of the badges. In case a user has not achieved any badges, only the title section is printed with the container being empty. </a:t>
            </a:r>
            <a:endParaRPr>
              <a:solidFill>
                <a:schemeClr val="dk1"/>
              </a:solidFill>
              <a:latin typeface="Lora Medium"/>
              <a:ea typeface="Lora Medium"/>
              <a:cs typeface="Lora Medium"/>
              <a:sym typeface="Lora Medium"/>
            </a:endParaRPr>
          </a:p>
          <a:p>
            <a:pPr indent="0" lvl="0" marL="457200" rtl="0" algn="l">
              <a:spcBef>
                <a:spcPts val="0"/>
              </a:spcBef>
              <a:spcAft>
                <a:spcPts val="0"/>
              </a:spcAft>
              <a:buNone/>
            </a:pPr>
            <a:r>
              <a:t/>
            </a:r>
            <a:endParaRPr>
              <a:solidFill>
                <a:schemeClr val="dk1"/>
              </a:solidFill>
              <a:latin typeface="Lora Medium"/>
              <a:ea typeface="Lora Medium"/>
              <a:cs typeface="Lora Medium"/>
              <a:sym typeface="Lora Medium"/>
            </a:endParaRPr>
          </a:p>
          <a:p>
            <a:pPr indent="-317500" lvl="0" marL="457200" rtl="0" algn="l">
              <a:spcBef>
                <a:spcPts val="0"/>
              </a:spcBef>
              <a:spcAft>
                <a:spcPts val="0"/>
              </a:spcAft>
              <a:buClr>
                <a:schemeClr val="dk1"/>
              </a:buClr>
              <a:buSzPts val="1400"/>
              <a:buChar char="❏"/>
            </a:pPr>
            <a:r>
              <a:rPr lang="en">
                <a:solidFill>
                  <a:schemeClr val="dk1"/>
                </a:solidFill>
                <a:latin typeface="Lora Medium"/>
                <a:ea typeface="Lora Medium"/>
                <a:cs typeface="Lora Medium"/>
                <a:sym typeface="Lora Medium"/>
              </a:rPr>
              <a:t>For each badge, the PHP logic code accesses the respective array index to determine whether the badge is to be shown or not. </a:t>
            </a:r>
            <a:br>
              <a:rPr lang="en">
                <a:solidFill>
                  <a:schemeClr val="dk1"/>
                </a:solidFill>
                <a:highlight>
                  <a:schemeClr val="lt1"/>
                </a:highlight>
                <a:latin typeface="Lora"/>
                <a:ea typeface="Lora"/>
                <a:cs typeface="Lora"/>
                <a:sym typeface="Lora"/>
              </a:rPr>
            </a:br>
            <a:endParaRPr>
              <a:latin typeface="Lora"/>
              <a:ea typeface="Lora"/>
              <a:cs typeface="Lora"/>
              <a:sym typeface="Lora"/>
            </a:endParaRPr>
          </a:p>
        </p:txBody>
      </p:sp>
      <p:sp>
        <p:nvSpPr>
          <p:cNvPr id="269" name="Google Shape;269;p47"/>
          <p:cNvSpPr txBox="1"/>
          <p:nvPr/>
        </p:nvSpPr>
        <p:spPr>
          <a:xfrm>
            <a:off x="534400" y="374725"/>
            <a:ext cx="300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417525" y="16275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620">
                <a:latin typeface="Courier New"/>
                <a:ea typeface="Courier New"/>
                <a:cs typeface="Courier New"/>
                <a:sym typeface="Courier New"/>
              </a:rPr>
              <a:t>SearchBoxAPIs</a:t>
            </a:r>
            <a:r>
              <a:rPr b="1" lang="en" sz="1822">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Book</a:t>
            </a:r>
            <a:r>
              <a:rPr b="1" lang="en" sz="1822">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index</a:t>
            </a:r>
            <a:r>
              <a:rPr b="1" lang="en" sz="1822">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html</a:t>
            </a:r>
            <a:endParaRPr b="1" sz="1822">
              <a:highlight>
                <a:schemeClr val="lt1"/>
              </a:highlight>
              <a:latin typeface="Courier New"/>
              <a:ea typeface="Courier New"/>
              <a:cs typeface="Courier New"/>
              <a:sym typeface="Courier New"/>
            </a:endParaRPr>
          </a:p>
        </p:txBody>
      </p:sp>
      <p:pic>
        <p:nvPicPr>
          <p:cNvPr id="275" name="Google Shape;275;p48"/>
          <p:cNvPicPr preferRelativeResize="0"/>
          <p:nvPr/>
        </p:nvPicPr>
        <p:blipFill>
          <a:blip r:embed="rId3">
            <a:alphaModFix/>
          </a:blip>
          <a:stretch>
            <a:fillRect/>
          </a:stretch>
        </p:blipFill>
        <p:spPr>
          <a:xfrm>
            <a:off x="500075" y="709533"/>
            <a:ext cx="8143853" cy="45809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311700" y="269697"/>
            <a:ext cx="8520600" cy="636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b="1" lang="en" sz="1750">
                <a:latin typeface="Courier New"/>
                <a:ea typeface="Courier New"/>
                <a:cs typeface="Courier New"/>
                <a:sym typeface="Courier New"/>
              </a:rPr>
              <a:t>API</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DETAILS</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FOR</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BOOK</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SEARCH</a:t>
            </a:r>
            <a:br>
              <a:rPr lang="en" sz="1410">
                <a:highlight>
                  <a:schemeClr val="lt1"/>
                </a:highlight>
                <a:latin typeface="Courier New"/>
                <a:ea typeface="Courier New"/>
                <a:cs typeface="Courier New"/>
                <a:sym typeface="Courier New"/>
              </a:rPr>
            </a:br>
            <a:br>
              <a:rPr lang="en" sz="1410">
                <a:highlight>
                  <a:schemeClr val="lt1"/>
                </a:highlight>
                <a:latin typeface="Courier New"/>
                <a:ea typeface="Courier New"/>
                <a:cs typeface="Courier New"/>
                <a:sym typeface="Courier New"/>
              </a:rPr>
            </a:br>
            <a:r>
              <a:rPr lang="en" sz="1410">
                <a:highlight>
                  <a:schemeClr val="lt1"/>
                </a:highlight>
                <a:latin typeface="Courier New"/>
                <a:ea typeface="Courier New"/>
                <a:cs typeface="Courier New"/>
                <a:sym typeface="Courier New"/>
              </a:rPr>
              <a:t>  </a:t>
            </a:r>
            <a:endParaRPr/>
          </a:p>
        </p:txBody>
      </p:sp>
      <p:sp>
        <p:nvSpPr>
          <p:cNvPr id="281" name="Google Shape;281;p49"/>
          <p:cNvSpPr txBox="1"/>
          <p:nvPr/>
        </p:nvSpPr>
        <p:spPr>
          <a:xfrm>
            <a:off x="244950" y="906000"/>
            <a:ext cx="8654100" cy="3440100"/>
          </a:xfrm>
          <a:prstGeom prst="rect">
            <a:avLst/>
          </a:prstGeom>
          <a:noFill/>
          <a:ln>
            <a:noFill/>
          </a:ln>
        </p:spPr>
        <p:txBody>
          <a:bodyPr anchorCtr="0" anchor="t" bIns="91425" lIns="91425" spcFirstLastPara="1" rIns="91425" wrap="square" tIns="91425">
            <a:spAutoFit/>
          </a:bodyPr>
          <a:lstStyle/>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API USED: GoogleBooks API (https://developers.google.com/books/docs/v1/using)</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Application name: WYDRN</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API key: N/A (None Required to Access Publicly Avaiable Data)</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This is an API Driven feature where the user enters a search query and the search results are populated with the associated data fetched from the Google Books API. </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Javascript is used to dynamically generate the HTML and CSS content as the size of the fetched JSON grows or shrinks. </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When a user makes a choice and selects it, an index of media element is stored in a variable that is used to set the value of the input field to it.</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The secondary input field is set as disabled as the value of it is autofilled based on the choice made by the user.</a:t>
            </a:r>
            <a:endParaRPr>
              <a:latin typeface="Lora"/>
              <a:ea typeface="Lora"/>
              <a:cs typeface="Lora"/>
              <a:sym typeface="Lor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502750" y="19325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20">
                <a:latin typeface="Courier New"/>
                <a:ea typeface="Courier New"/>
                <a:cs typeface="Courier New"/>
                <a:sym typeface="Courier New"/>
              </a:rPr>
              <a:t>SearchBoxAPIs</a:t>
            </a:r>
            <a:r>
              <a:rPr b="1" lang="en" sz="1600">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Movie</a:t>
            </a:r>
            <a:r>
              <a:rPr b="1" lang="en" sz="1600">
                <a:highlight>
                  <a:schemeClr val="lt1"/>
                </a:highlight>
                <a:latin typeface="Courier New"/>
                <a:ea typeface="Courier New"/>
                <a:cs typeface="Courier New"/>
                <a:sym typeface="Courier New"/>
              </a:rPr>
              <a:t>/index.html</a:t>
            </a:r>
            <a:endParaRPr sz="2320"/>
          </a:p>
        </p:txBody>
      </p:sp>
      <p:pic>
        <p:nvPicPr>
          <p:cNvPr id="287" name="Google Shape;287;p50"/>
          <p:cNvPicPr preferRelativeResize="0"/>
          <p:nvPr/>
        </p:nvPicPr>
        <p:blipFill>
          <a:blip r:embed="rId3">
            <a:alphaModFix/>
          </a:blip>
          <a:stretch>
            <a:fillRect/>
          </a:stretch>
        </p:blipFill>
        <p:spPr>
          <a:xfrm>
            <a:off x="502750" y="679558"/>
            <a:ext cx="8170253" cy="45957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237800" y="284547"/>
            <a:ext cx="8520600" cy="636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220646"/>
              <a:buNone/>
            </a:pPr>
            <a:br>
              <a:rPr lang="en" sz="1410">
                <a:highlight>
                  <a:schemeClr val="lt1"/>
                </a:highlight>
                <a:latin typeface="Courier New"/>
                <a:ea typeface="Courier New"/>
                <a:cs typeface="Courier New"/>
                <a:sym typeface="Courier New"/>
              </a:rPr>
            </a:br>
            <a:r>
              <a:rPr b="1" lang="en" sz="1750">
                <a:latin typeface="Courier New"/>
                <a:ea typeface="Courier New"/>
                <a:cs typeface="Courier New"/>
                <a:sym typeface="Courier New"/>
              </a:rPr>
              <a:t>API</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DETAILS FOR</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MOVIE</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SEARCH</a:t>
            </a:r>
            <a:br>
              <a:rPr lang="en" sz="1410">
                <a:highlight>
                  <a:schemeClr val="lt1"/>
                </a:highlight>
                <a:latin typeface="Courier New"/>
                <a:ea typeface="Courier New"/>
                <a:cs typeface="Courier New"/>
                <a:sym typeface="Courier New"/>
              </a:rPr>
            </a:br>
            <a:br>
              <a:rPr lang="en" sz="1410">
                <a:highlight>
                  <a:schemeClr val="lt1"/>
                </a:highlight>
                <a:latin typeface="Courier New"/>
                <a:ea typeface="Courier New"/>
                <a:cs typeface="Courier New"/>
                <a:sym typeface="Courier New"/>
              </a:rPr>
            </a:br>
            <a:r>
              <a:rPr lang="en" sz="1410">
                <a:highlight>
                  <a:schemeClr val="lt1"/>
                </a:highlight>
                <a:latin typeface="Courier New"/>
                <a:ea typeface="Courier New"/>
                <a:cs typeface="Courier New"/>
                <a:sym typeface="Courier New"/>
              </a:rPr>
              <a:t>  </a:t>
            </a:r>
            <a:endParaRPr/>
          </a:p>
        </p:txBody>
      </p:sp>
      <p:sp>
        <p:nvSpPr>
          <p:cNvPr id="293" name="Google Shape;293;p51"/>
          <p:cNvSpPr txBox="1"/>
          <p:nvPr/>
        </p:nvSpPr>
        <p:spPr>
          <a:xfrm>
            <a:off x="178400" y="1009850"/>
            <a:ext cx="86394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API USED: TMDB [Television and Movie Database] API (https://developers.themoviedb.org/3/getting-started/introduction)</a:t>
            </a:r>
            <a:br>
              <a:rPr lang="en">
                <a:solidFill>
                  <a:schemeClr val="dk1"/>
                </a:solidFill>
                <a:highlight>
                  <a:schemeClr val="lt1"/>
                </a:highlight>
                <a:latin typeface="Lora"/>
                <a:ea typeface="Lora"/>
                <a:cs typeface="Lora"/>
                <a:sym typeface="Lora"/>
              </a:rPr>
            </a:br>
            <a:r>
              <a:rPr lang="en">
                <a:solidFill>
                  <a:schemeClr val="dk1"/>
                </a:solidFill>
                <a:highlight>
                  <a:schemeClr val="lt1"/>
                </a:highlight>
                <a:latin typeface="Lora"/>
                <a:ea typeface="Lora"/>
                <a:cs typeface="Lora"/>
                <a:sym typeface="Lora"/>
              </a:rPr>
              <a:t>Application name: Movie-Web-App</a:t>
            </a:r>
            <a:br>
              <a:rPr lang="en">
                <a:solidFill>
                  <a:schemeClr val="dk1"/>
                </a:solidFill>
                <a:highlight>
                  <a:schemeClr val="lt1"/>
                </a:highlight>
                <a:latin typeface="Lora"/>
                <a:ea typeface="Lora"/>
                <a:cs typeface="Lora"/>
                <a:sym typeface="Lora"/>
              </a:rPr>
            </a:br>
            <a:r>
              <a:rPr lang="en">
                <a:solidFill>
                  <a:schemeClr val="dk1"/>
                </a:solidFill>
                <a:highlight>
                  <a:schemeClr val="lt1"/>
                </a:highlight>
                <a:latin typeface="Lora"/>
                <a:ea typeface="Lora"/>
                <a:cs typeface="Lora"/>
                <a:sym typeface="Lora"/>
              </a:rPr>
              <a:t>API key: e446bc89015229cf337e16b0849d506c</a:t>
            </a:r>
            <a:br>
              <a:rPr lang="en">
                <a:solidFill>
                  <a:schemeClr val="dk1"/>
                </a:solidFill>
                <a:highlight>
                  <a:schemeClr val="lt1"/>
                </a:highlight>
                <a:latin typeface="Lora"/>
                <a:ea typeface="Lora"/>
                <a:cs typeface="Lora"/>
                <a:sym typeface="Lora"/>
              </a:rPr>
            </a:br>
            <a:r>
              <a:rPr lang="en">
                <a:solidFill>
                  <a:schemeClr val="dk1"/>
                </a:solidFill>
                <a:highlight>
                  <a:schemeClr val="lt1"/>
                </a:highlight>
                <a:latin typeface="Lora"/>
                <a:ea typeface="Lora"/>
                <a:cs typeface="Lora"/>
                <a:sym typeface="Lora"/>
              </a:rPr>
              <a:t>Registered to: HighnessAtharva</a:t>
            </a:r>
            <a:endParaRPr>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This is an API Driven feature where the user enters a search query and the search results are populated with the associated data fetched from the TMDB API. </a:t>
            </a:r>
            <a:endParaRPr>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Javascript is used to dynamically generate the HTML and CSS content as the size of the fetched JSON grows or shrinks. </a:t>
            </a:r>
            <a:endParaRPr>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When a user makes a choice and selects it, an index of media element is stored in a variable that is used to set the value of the input field to it.</a:t>
            </a:r>
            <a:endParaRPr>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The secondary input field is set as disabled as the value of it is autofilled based on the choice made by the user.</a:t>
            </a:r>
            <a:endParaRPr>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idx="1" type="subTitle"/>
          </p:nvPr>
        </p:nvSpPr>
        <p:spPr>
          <a:xfrm>
            <a:off x="260050" y="234167"/>
            <a:ext cx="8520600" cy="469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275"/>
              <a:buFont typeface="Arial"/>
              <a:buNone/>
            </a:pPr>
            <a:r>
              <a:rPr b="1" lang="en" sz="1700" u="sng">
                <a:solidFill>
                  <a:schemeClr val="dk1"/>
                </a:solidFill>
                <a:latin typeface="Courier New"/>
                <a:ea typeface="Courier New"/>
                <a:cs typeface="Courier New"/>
                <a:sym typeface="Courier New"/>
              </a:rPr>
              <a:t>Summary</a:t>
            </a:r>
            <a:r>
              <a:rPr b="1" lang="en" sz="1400" u="sng">
                <a:solidFill>
                  <a:schemeClr val="dk1"/>
                </a:solidFill>
              </a:rPr>
              <a:t>:</a:t>
            </a:r>
            <a:endParaRPr b="1" sz="1400" u="sng">
              <a:solidFill>
                <a:schemeClr val="dk1"/>
              </a:solidFill>
            </a:endParaRPr>
          </a:p>
          <a:p>
            <a:pPr indent="0" lvl="0" marL="0" rtl="0" algn="ctr">
              <a:lnSpc>
                <a:spcPct val="100000"/>
              </a:lnSpc>
              <a:spcBef>
                <a:spcPts val="0"/>
              </a:spcBef>
              <a:spcAft>
                <a:spcPts val="0"/>
              </a:spcAft>
              <a:buClr>
                <a:schemeClr val="dk1"/>
              </a:buClr>
              <a:buSzPts val="275"/>
              <a:buFont typeface="Arial"/>
              <a:buNone/>
            </a:pPr>
            <a:r>
              <a:t/>
            </a:r>
            <a:endParaRPr b="1" sz="1400" u="sng">
              <a:solidFill>
                <a:schemeClr val="dk1"/>
              </a:solidFill>
            </a:endParaRPr>
          </a:p>
          <a:p>
            <a:pPr indent="0" lvl="0" marL="0" rtl="0" algn="ctr">
              <a:lnSpc>
                <a:spcPct val="100000"/>
              </a:lnSpc>
              <a:spcBef>
                <a:spcPts val="0"/>
              </a:spcBef>
              <a:spcAft>
                <a:spcPts val="0"/>
              </a:spcAft>
              <a:buClr>
                <a:schemeClr val="dk1"/>
              </a:buClr>
              <a:buSzPts val="275"/>
              <a:buFont typeface="Arial"/>
              <a:buNone/>
            </a:pPr>
            <a:r>
              <a:rPr lang="en" sz="1200">
                <a:solidFill>
                  <a:schemeClr val="dk1"/>
                </a:solidFill>
                <a:latin typeface="Lora"/>
                <a:ea typeface="Lora"/>
                <a:cs typeface="Lora"/>
                <a:sym typeface="Lora"/>
              </a:rPr>
              <a:t>WYDRN (What You Doing Right Now?) is a Social Networking website where you can track your movies, tv, games, books and music as well as socialize with other members. Sign Up is required to use the service.</a:t>
            </a:r>
            <a:endParaRPr sz="12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2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200">
              <a:solidFill>
                <a:schemeClr val="dk1"/>
              </a:solidFill>
              <a:latin typeface="Lora"/>
              <a:ea typeface="Lora"/>
              <a:cs typeface="Lora"/>
              <a:sym typeface="Lora"/>
            </a:endParaRPr>
          </a:p>
          <a:p>
            <a:pPr indent="0" lvl="0" marL="0" rtl="0" algn="ctr">
              <a:lnSpc>
                <a:spcPct val="100000"/>
              </a:lnSpc>
              <a:spcBef>
                <a:spcPts val="0"/>
              </a:spcBef>
              <a:spcAft>
                <a:spcPts val="0"/>
              </a:spcAft>
              <a:buClr>
                <a:schemeClr val="dk1"/>
              </a:buClr>
              <a:buSzPts val="275"/>
              <a:buFont typeface="Arial"/>
              <a:buNone/>
            </a:pPr>
            <a:r>
              <a:t/>
            </a:r>
            <a:endParaRPr b="1" sz="1700">
              <a:solidFill>
                <a:schemeClr val="dk1"/>
              </a:solidFill>
              <a:latin typeface="Courier New"/>
              <a:ea typeface="Courier New"/>
              <a:cs typeface="Courier New"/>
              <a:sym typeface="Courier New"/>
            </a:endParaRPr>
          </a:p>
          <a:p>
            <a:pPr indent="0" lvl="0" marL="0" rtl="0" algn="ctr">
              <a:lnSpc>
                <a:spcPct val="100000"/>
              </a:lnSpc>
              <a:spcBef>
                <a:spcPts val="0"/>
              </a:spcBef>
              <a:spcAft>
                <a:spcPts val="0"/>
              </a:spcAft>
              <a:buClr>
                <a:schemeClr val="dk1"/>
              </a:buClr>
              <a:buSzPts val="275"/>
              <a:buFont typeface="Arial"/>
              <a:buNone/>
            </a:pPr>
            <a:r>
              <a:rPr b="1" lang="en" sz="1700" u="sng">
                <a:solidFill>
                  <a:schemeClr val="dk1"/>
                </a:solidFill>
                <a:latin typeface="Courier New"/>
                <a:ea typeface="Courier New"/>
                <a:cs typeface="Courier New"/>
                <a:sym typeface="Courier New"/>
              </a:rPr>
              <a:t>Objective</a:t>
            </a:r>
            <a:r>
              <a:rPr b="1" lang="en" sz="1400" u="sng">
                <a:solidFill>
                  <a:schemeClr val="dk1"/>
                </a:solidFill>
              </a:rPr>
              <a:t> </a:t>
            </a:r>
            <a:r>
              <a:rPr b="1" lang="en" sz="1700" u="sng">
                <a:solidFill>
                  <a:schemeClr val="dk1"/>
                </a:solidFill>
                <a:latin typeface="Courier New"/>
                <a:ea typeface="Courier New"/>
                <a:cs typeface="Courier New"/>
                <a:sym typeface="Courier New"/>
              </a:rPr>
              <a:t>and</a:t>
            </a:r>
            <a:r>
              <a:rPr b="1" lang="en" sz="1400" u="sng">
                <a:solidFill>
                  <a:schemeClr val="dk1"/>
                </a:solidFill>
              </a:rPr>
              <a:t> </a:t>
            </a:r>
            <a:r>
              <a:rPr b="1" lang="en" sz="1700" u="sng">
                <a:solidFill>
                  <a:schemeClr val="dk1"/>
                </a:solidFill>
                <a:latin typeface="Courier New"/>
                <a:ea typeface="Courier New"/>
                <a:cs typeface="Courier New"/>
                <a:sym typeface="Courier New"/>
              </a:rPr>
              <a:t>Need</a:t>
            </a:r>
            <a:r>
              <a:rPr b="1" lang="en" sz="1400" u="sng">
                <a:solidFill>
                  <a:schemeClr val="dk1"/>
                </a:solidFill>
              </a:rPr>
              <a:t>:</a:t>
            </a:r>
            <a:endParaRPr b="1" sz="1400" u="sng">
              <a:solidFill>
                <a:schemeClr val="dk1"/>
              </a:solidFill>
            </a:endParaRPr>
          </a:p>
          <a:p>
            <a:pPr indent="0" lvl="0" marL="0" rtl="0" algn="ctr">
              <a:lnSpc>
                <a:spcPct val="100000"/>
              </a:lnSpc>
              <a:spcBef>
                <a:spcPts val="0"/>
              </a:spcBef>
              <a:spcAft>
                <a:spcPts val="0"/>
              </a:spcAft>
              <a:buClr>
                <a:schemeClr val="dk1"/>
              </a:buClr>
              <a:buSzPts val="275"/>
              <a:buFont typeface="Arial"/>
              <a:buNone/>
            </a:pPr>
            <a:r>
              <a:t/>
            </a:r>
            <a:endParaRPr b="1" sz="1400" u="sng">
              <a:solidFill>
                <a:schemeClr val="dk1"/>
              </a:solidFill>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Users can log their media items (movies, tv, </a:t>
            </a:r>
            <a:r>
              <a:rPr lang="en" sz="1200">
                <a:solidFill>
                  <a:schemeClr val="dk1"/>
                </a:solidFill>
                <a:latin typeface="Lora"/>
                <a:ea typeface="Lora"/>
                <a:cs typeface="Lora"/>
                <a:sym typeface="Lora"/>
              </a:rPr>
              <a:t>games</a:t>
            </a:r>
            <a:r>
              <a:rPr lang="en" sz="1200">
                <a:solidFill>
                  <a:schemeClr val="dk1"/>
                </a:solidFill>
                <a:latin typeface="Lora"/>
                <a:ea typeface="Lora"/>
                <a:cs typeface="Lora"/>
                <a:sym typeface="Lora"/>
              </a:rPr>
              <a:t>, books and music) and keep a fancy looking profile to publicly showcase what they currently doing.</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SzPts val="2800"/>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Browse these media items and match your interests with your friends by following them and checking out their profiles.</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SzPts val="2800"/>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See a canvas/gallery view of each of your media items ((movies, tv, games, books and music)</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SzPts val="2800"/>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Keep a diary of all logged items and filter by date.</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SzPts val="2800"/>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Export all your user data and import it back at any point of time.</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SzPts val="2800"/>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We tend to use multiple platforms to catalogue multiple media types like IMDB for Movies, Goodreads for Books, Steam for Video Games, RYM for Music and TvTime for TV. We aim to develop a service to provide a centralized platform to track all your favorite media instead of using all these services for different media items. One platform to rule them all.</a:t>
            </a:r>
            <a:endParaRPr sz="12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2"/>
          <p:cNvSpPr txBox="1"/>
          <p:nvPr>
            <p:ph type="title"/>
          </p:nvPr>
        </p:nvSpPr>
        <p:spPr>
          <a:xfrm>
            <a:off x="424550" y="19418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b="1" lang="en" sz="1620">
                <a:latin typeface="Courier New"/>
                <a:ea typeface="Courier New"/>
                <a:cs typeface="Courier New"/>
                <a:sym typeface="Courier New"/>
              </a:rPr>
              <a:t>SearchBoxAPIs/TV/index.html</a:t>
            </a:r>
            <a:endParaRPr sz="2320"/>
          </a:p>
        </p:txBody>
      </p:sp>
      <p:pic>
        <p:nvPicPr>
          <p:cNvPr id="299" name="Google Shape;299;p52"/>
          <p:cNvPicPr preferRelativeResize="0"/>
          <p:nvPr/>
        </p:nvPicPr>
        <p:blipFill>
          <a:blip r:embed="rId3">
            <a:alphaModFix/>
          </a:blip>
          <a:stretch>
            <a:fillRect/>
          </a:stretch>
        </p:blipFill>
        <p:spPr>
          <a:xfrm>
            <a:off x="500075" y="754883"/>
            <a:ext cx="8143853" cy="458091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235500" y="657950"/>
            <a:ext cx="8520600" cy="4879800"/>
          </a:xfrm>
          <a:prstGeom prst="rect">
            <a:avLst/>
          </a:prstGeom>
          <a:noFill/>
          <a:ln>
            <a:noFill/>
          </a:ln>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API USED: TMDB [Television and Movie Database]</a:t>
            </a:r>
            <a:r>
              <a:rPr lang="en" sz="1400">
                <a:highlight>
                  <a:schemeClr val="lt1"/>
                </a:highlight>
                <a:latin typeface="Lora"/>
                <a:ea typeface="Lora"/>
                <a:cs typeface="Lora"/>
                <a:sym typeface="Lora"/>
              </a:rPr>
              <a:t> </a:t>
            </a:r>
            <a:r>
              <a:rPr lang="en" sz="1400">
                <a:highlight>
                  <a:schemeClr val="lt1"/>
                </a:highlight>
                <a:latin typeface="Lora"/>
                <a:ea typeface="Lora"/>
                <a:cs typeface="Lora"/>
                <a:sym typeface="Lora"/>
              </a:rPr>
              <a:t>API</a:t>
            </a:r>
            <a:r>
              <a:rPr lang="en" sz="1400">
                <a:highlight>
                  <a:schemeClr val="lt1"/>
                </a:highlight>
                <a:latin typeface="Lora"/>
                <a:ea typeface="Lora"/>
                <a:cs typeface="Lora"/>
                <a:sym typeface="Lora"/>
              </a:rPr>
              <a:t> </a:t>
            </a:r>
            <a:endParaRPr sz="1400">
              <a:highlight>
                <a:schemeClr val="lt1"/>
              </a:highlight>
              <a:latin typeface="Lora"/>
              <a:ea typeface="Lora"/>
              <a:cs typeface="Lora"/>
              <a:sym typeface="Lora"/>
            </a:endParaRPr>
          </a:p>
          <a:p>
            <a:pPr indent="0" lvl="0" marL="0" rtl="0" algn="l">
              <a:lnSpc>
                <a:spcPct val="100000"/>
              </a:lnSpc>
              <a:spcBef>
                <a:spcPts val="0"/>
              </a:spcBef>
              <a:spcAft>
                <a:spcPts val="0"/>
              </a:spcAft>
              <a:buNone/>
            </a:pPr>
            <a:r>
              <a:rPr lang="en" sz="1400">
                <a:highlight>
                  <a:schemeClr val="lt1"/>
                </a:highlight>
                <a:latin typeface="Lora"/>
                <a:ea typeface="Lora"/>
                <a:cs typeface="Lora"/>
                <a:sym typeface="Lora"/>
              </a:rPr>
              <a:t>(https://developers.themoviedb.org/3/getting-started/introduction)</a:t>
            </a:r>
            <a:br>
              <a:rPr lang="en" sz="1400">
                <a:highlight>
                  <a:schemeClr val="lt1"/>
                </a:highlight>
                <a:latin typeface="Lora"/>
                <a:ea typeface="Lora"/>
                <a:cs typeface="Lora"/>
                <a:sym typeface="Lora"/>
              </a:rPr>
            </a:b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Application name: Movie-Web-App</a:t>
            </a:r>
            <a:br>
              <a:rPr lang="en" sz="1400">
                <a:highlight>
                  <a:schemeClr val="lt1"/>
                </a:highlight>
                <a:latin typeface="Lora"/>
                <a:ea typeface="Lora"/>
                <a:cs typeface="Lora"/>
                <a:sym typeface="Lora"/>
              </a:rPr>
            </a:b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API key: e446bc89015229cf337e16b0849d506c</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Registered to: HighnessAtharva</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This is an API Driven feature where the user enters a search query and the search results are populated with the associated data fetched from the TMDB API. </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Javascript is used to dynamically generate the HTML and CSS content as the size of the fetched JSON grows or shrinks. </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When a user makes a choice and selects it, an index of media element is stored in a variable that is used to set the value of the input field to it.</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The secondary input field is set as disabled as the value of it is autofilled based on the choice made by the user. </a:t>
            </a:r>
            <a:r>
              <a:rPr lang="en" sz="1550">
                <a:highlight>
                  <a:schemeClr val="lt1"/>
                </a:highlight>
                <a:latin typeface="Lora"/>
                <a:ea typeface="Lora"/>
                <a:cs typeface="Lora"/>
                <a:sym typeface="Lora"/>
              </a:rPr>
              <a:t>  </a:t>
            </a:r>
            <a:endParaRPr sz="1550">
              <a:latin typeface="Lora"/>
              <a:ea typeface="Lora"/>
              <a:cs typeface="Lora"/>
              <a:sym typeface="Lora"/>
            </a:endParaRPr>
          </a:p>
        </p:txBody>
      </p:sp>
      <p:sp>
        <p:nvSpPr>
          <p:cNvPr id="305" name="Google Shape;305;p53"/>
          <p:cNvSpPr txBox="1"/>
          <p:nvPr/>
        </p:nvSpPr>
        <p:spPr>
          <a:xfrm>
            <a:off x="249550" y="178875"/>
            <a:ext cx="48426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50">
                <a:solidFill>
                  <a:schemeClr val="dk1"/>
                </a:solidFill>
                <a:latin typeface="Courier New"/>
                <a:ea typeface="Courier New"/>
                <a:cs typeface="Courier New"/>
                <a:sym typeface="Courier New"/>
              </a:rPr>
              <a:t>API</a:t>
            </a:r>
            <a:r>
              <a:rPr lang="en" sz="1750">
                <a:solidFill>
                  <a:schemeClr val="dk1"/>
                </a:solidFill>
                <a:highlight>
                  <a:schemeClr val="lt1"/>
                </a:highlight>
                <a:latin typeface="Courier New"/>
                <a:ea typeface="Courier New"/>
                <a:cs typeface="Courier New"/>
                <a:sym typeface="Courier New"/>
              </a:rPr>
              <a:t> </a:t>
            </a:r>
            <a:r>
              <a:rPr b="1" lang="en" sz="1750">
                <a:solidFill>
                  <a:schemeClr val="dk1"/>
                </a:solidFill>
                <a:latin typeface="Courier New"/>
                <a:ea typeface="Courier New"/>
                <a:cs typeface="Courier New"/>
                <a:sym typeface="Courier New"/>
              </a:rPr>
              <a:t>DETAILS</a:t>
            </a:r>
            <a:r>
              <a:rPr lang="en" sz="1750">
                <a:solidFill>
                  <a:schemeClr val="dk1"/>
                </a:solidFill>
                <a:highlight>
                  <a:schemeClr val="lt1"/>
                </a:highlight>
                <a:latin typeface="Courier New"/>
                <a:ea typeface="Courier New"/>
                <a:cs typeface="Courier New"/>
                <a:sym typeface="Courier New"/>
              </a:rPr>
              <a:t> </a:t>
            </a:r>
            <a:r>
              <a:rPr b="1" lang="en" sz="1750">
                <a:solidFill>
                  <a:schemeClr val="dk1"/>
                </a:solidFill>
                <a:latin typeface="Courier New"/>
                <a:ea typeface="Courier New"/>
                <a:cs typeface="Courier New"/>
                <a:sym typeface="Courier New"/>
              </a:rPr>
              <a:t>FOR</a:t>
            </a:r>
            <a:r>
              <a:rPr lang="en" sz="1750">
                <a:solidFill>
                  <a:schemeClr val="dk1"/>
                </a:solidFill>
                <a:highlight>
                  <a:schemeClr val="lt1"/>
                </a:highlight>
                <a:latin typeface="Courier New"/>
                <a:ea typeface="Courier New"/>
                <a:cs typeface="Courier New"/>
                <a:sym typeface="Courier New"/>
              </a:rPr>
              <a:t> </a:t>
            </a:r>
            <a:r>
              <a:rPr b="1" lang="en" sz="1750">
                <a:solidFill>
                  <a:schemeClr val="dk1"/>
                </a:solidFill>
                <a:latin typeface="Courier New"/>
                <a:ea typeface="Courier New"/>
                <a:cs typeface="Courier New"/>
                <a:sym typeface="Courier New"/>
              </a:rPr>
              <a:t>TV</a:t>
            </a:r>
            <a:r>
              <a:rPr lang="en" sz="1750">
                <a:solidFill>
                  <a:schemeClr val="dk1"/>
                </a:solidFill>
                <a:highlight>
                  <a:schemeClr val="lt1"/>
                </a:highlight>
                <a:latin typeface="Courier New"/>
                <a:ea typeface="Courier New"/>
                <a:cs typeface="Courier New"/>
                <a:sym typeface="Courier New"/>
              </a:rPr>
              <a:t> </a:t>
            </a:r>
            <a:r>
              <a:rPr b="1" lang="en" sz="1750">
                <a:solidFill>
                  <a:schemeClr val="dk1"/>
                </a:solidFill>
                <a:latin typeface="Courier New"/>
                <a:ea typeface="Courier New"/>
                <a:cs typeface="Courier New"/>
                <a:sym typeface="Courier New"/>
              </a:rPr>
              <a:t>SERIES</a:t>
            </a:r>
            <a:r>
              <a:rPr lang="en" sz="1750">
                <a:solidFill>
                  <a:schemeClr val="dk1"/>
                </a:solidFill>
                <a:highlight>
                  <a:schemeClr val="lt1"/>
                </a:highlight>
                <a:latin typeface="Courier New"/>
                <a:ea typeface="Courier New"/>
                <a:cs typeface="Courier New"/>
                <a:sym typeface="Courier New"/>
              </a:rPr>
              <a:t> </a:t>
            </a:r>
            <a:r>
              <a:rPr b="1" lang="en" sz="1750">
                <a:solidFill>
                  <a:schemeClr val="dk1"/>
                </a:solidFill>
                <a:latin typeface="Courier New"/>
                <a:ea typeface="Courier New"/>
                <a:cs typeface="Courier New"/>
                <a:sym typeface="Courier New"/>
              </a:rPr>
              <a:t>SEARCH</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4"/>
          <p:cNvSpPr txBox="1"/>
          <p:nvPr>
            <p:ph type="title"/>
          </p:nvPr>
        </p:nvSpPr>
        <p:spPr>
          <a:xfrm>
            <a:off x="311700" y="35608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b="1" lang="en" sz="1620">
                <a:latin typeface="Courier New"/>
                <a:ea typeface="Courier New"/>
                <a:cs typeface="Courier New"/>
                <a:sym typeface="Courier New"/>
              </a:rPr>
              <a:t>SearchBoxAPIs/Videogames/index.html</a:t>
            </a:r>
            <a:endParaRPr b="1" sz="1620">
              <a:latin typeface="Courier New"/>
              <a:ea typeface="Courier New"/>
              <a:cs typeface="Courier New"/>
              <a:sym typeface="Courier New"/>
            </a:endParaRPr>
          </a:p>
        </p:txBody>
      </p:sp>
      <p:pic>
        <p:nvPicPr>
          <p:cNvPr id="311" name="Google Shape;311;p54"/>
          <p:cNvPicPr preferRelativeResize="0"/>
          <p:nvPr/>
        </p:nvPicPr>
        <p:blipFill>
          <a:blip r:embed="rId3">
            <a:alphaModFix/>
          </a:blip>
          <a:stretch>
            <a:fillRect/>
          </a:stretch>
        </p:blipFill>
        <p:spPr>
          <a:xfrm>
            <a:off x="379175" y="795825"/>
            <a:ext cx="8453126" cy="455790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type="title"/>
          </p:nvPr>
        </p:nvSpPr>
        <p:spPr>
          <a:xfrm>
            <a:off x="485450" y="944451"/>
            <a:ext cx="8493600" cy="4447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API USED: RAWG API (https://rawg.io/apidocs)</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Application name: WYDRN</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API key: fe197746ce494b4791441d9a9161c1be</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Registered to: HighnessAtharva</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Rate Limit: 20000 requests per month. Renews on 12th of every month</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This is an API Driven feature where the user enters a search query and the search results are populated with the associated data fetched from the Steam API. </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Javascript is used to dynamically generate the HTML and CSS content as the size of the fetched JSON grows or shrinks. </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When a user makes a choice and selects it, an index of media element is stored in a variable that is used to set the value of the input field to it.</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The secondary input field is set as disabled as the value of it is autofilled based on the choice made by the user.</a:t>
            </a:r>
            <a:r>
              <a:rPr lang="en" sz="1400">
                <a:highlight>
                  <a:schemeClr val="lt1"/>
                </a:highlight>
                <a:latin typeface="Lora"/>
                <a:ea typeface="Lora"/>
                <a:cs typeface="Lora"/>
                <a:sym typeface="Lora"/>
              </a:rPr>
              <a:t>  </a:t>
            </a:r>
            <a:endParaRPr sz="1400">
              <a:highlight>
                <a:schemeClr val="lt1"/>
              </a:highlight>
              <a:latin typeface="Lora"/>
              <a:ea typeface="Lora"/>
              <a:cs typeface="Lora"/>
              <a:sym typeface="Lora"/>
            </a:endParaRPr>
          </a:p>
        </p:txBody>
      </p:sp>
      <p:sp>
        <p:nvSpPr>
          <p:cNvPr id="317" name="Google Shape;317;p55"/>
          <p:cNvSpPr txBox="1"/>
          <p:nvPr/>
        </p:nvSpPr>
        <p:spPr>
          <a:xfrm>
            <a:off x="196150" y="339125"/>
            <a:ext cx="57861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Courier New"/>
                <a:ea typeface="Courier New"/>
                <a:cs typeface="Courier New"/>
                <a:sym typeface="Courier New"/>
              </a:rPr>
              <a:t>API</a:t>
            </a:r>
            <a:r>
              <a:rPr b="1" lang="en" sz="1600">
                <a:solidFill>
                  <a:schemeClr val="dk1"/>
                </a:solidFill>
                <a:highlight>
                  <a:schemeClr val="lt1"/>
                </a:highlight>
                <a:latin typeface="Courier New"/>
                <a:ea typeface="Courier New"/>
                <a:cs typeface="Courier New"/>
                <a:sym typeface="Courier New"/>
              </a:rPr>
              <a:t> </a:t>
            </a:r>
            <a:r>
              <a:rPr b="1" lang="en" sz="1600">
                <a:solidFill>
                  <a:schemeClr val="dk1"/>
                </a:solidFill>
                <a:latin typeface="Courier New"/>
                <a:ea typeface="Courier New"/>
                <a:cs typeface="Courier New"/>
                <a:sym typeface="Courier New"/>
              </a:rPr>
              <a:t>DETAILS</a:t>
            </a:r>
            <a:r>
              <a:rPr b="1" lang="en" sz="1600">
                <a:solidFill>
                  <a:schemeClr val="dk1"/>
                </a:solidFill>
                <a:highlight>
                  <a:schemeClr val="lt1"/>
                </a:highlight>
                <a:latin typeface="Courier New"/>
                <a:ea typeface="Courier New"/>
                <a:cs typeface="Courier New"/>
                <a:sym typeface="Courier New"/>
              </a:rPr>
              <a:t> </a:t>
            </a:r>
            <a:r>
              <a:rPr b="1" lang="en" sz="1600">
                <a:solidFill>
                  <a:schemeClr val="dk1"/>
                </a:solidFill>
                <a:latin typeface="Courier New"/>
                <a:ea typeface="Courier New"/>
                <a:cs typeface="Courier New"/>
                <a:sym typeface="Courier New"/>
              </a:rPr>
              <a:t>FOR</a:t>
            </a:r>
            <a:r>
              <a:rPr b="1" lang="en" sz="1600">
                <a:solidFill>
                  <a:schemeClr val="dk1"/>
                </a:solidFill>
                <a:highlight>
                  <a:schemeClr val="lt1"/>
                </a:highlight>
                <a:latin typeface="Courier New"/>
                <a:ea typeface="Courier New"/>
                <a:cs typeface="Courier New"/>
                <a:sym typeface="Courier New"/>
              </a:rPr>
              <a:t> </a:t>
            </a:r>
            <a:r>
              <a:rPr b="1" lang="en" sz="1600">
                <a:solidFill>
                  <a:schemeClr val="dk1"/>
                </a:solidFill>
                <a:latin typeface="Courier New"/>
                <a:ea typeface="Courier New"/>
                <a:cs typeface="Courier New"/>
                <a:sym typeface="Courier New"/>
              </a:rPr>
              <a:t>VIDEOGAME</a:t>
            </a:r>
            <a:r>
              <a:rPr b="1" lang="en" sz="1600">
                <a:solidFill>
                  <a:schemeClr val="dk1"/>
                </a:solidFill>
                <a:highlight>
                  <a:schemeClr val="lt1"/>
                </a:highlight>
                <a:latin typeface="Courier New"/>
                <a:ea typeface="Courier New"/>
                <a:cs typeface="Courier New"/>
                <a:sym typeface="Courier New"/>
              </a:rPr>
              <a:t> </a:t>
            </a:r>
            <a:r>
              <a:rPr b="1" lang="en" sz="1600">
                <a:solidFill>
                  <a:schemeClr val="dk1"/>
                </a:solidFill>
                <a:latin typeface="Courier New"/>
                <a:ea typeface="Courier New"/>
                <a:cs typeface="Courier New"/>
                <a:sym typeface="Courier New"/>
              </a:rPr>
              <a:t>SEARCH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311700" y="23200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b="1" lang="en" sz="1620">
                <a:latin typeface="Courier New"/>
                <a:ea typeface="Courier New"/>
                <a:cs typeface="Courier New"/>
                <a:sym typeface="Courier New"/>
              </a:rPr>
              <a:t>SearchBoxAPIs/Album/index.html</a:t>
            </a:r>
            <a:endParaRPr b="1" sz="1620">
              <a:latin typeface="Courier New"/>
              <a:ea typeface="Courier New"/>
              <a:cs typeface="Courier New"/>
              <a:sym typeface="Courier New"/>
            </a:endParaRPr>
          </a:p>
        </p:txBody>
      </p:sp>
      <p:pic>
        <p:nvPicPr>
          <p:cNvPr id="323" name="Google Shape;323;p56"/>
          <p:cNvPicPr preferRelativeResize="0"/>
          <p:nvPr/>
        </p:nvPicPr>
        <p:blipFill>
          <a:blip r:embed="rId3">
            <a:alphaModFix/>
          </a:blip>
          <a:stretch>
            <a:fillRect/>
          </a:stretch>
        </p:blipFill>
        <p:spPr>
          <a:xfrm>
            <a:off x="340775" y="770008"/>
            <a:ext cx="8143853" cy="45809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7"/>
          <p:cNvSpPr txBox="1"/>
          <p:nvPr>
            <p:ph type="title"/>
          </p:nvPr>
        </p:nvSpPr>
        <p:spPr>
          <a:xfrm>
            <a:off x="534500" y="356924"/>
            <a:ext cx="6552300" cy="457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220646"/>
              <a:buNone/>
            </a:pPr>
            <a:br>
              <a:rPr lang="en" sz="1410">
                <a:highlight>
                  <a:schemeClr val="lt1"/>
                </a:highlight>
                <a:latin typeface="Courier New"/>
                <a:ea typeface="Courier New"/>
                <a:cs typeface="Courier New"/>
                <a:sym typeface="Courier New"/>
              </a:rPr>
            </a:br>
            <a:r>
              <a:rPr b="1" lang="en" sz="1743">
                <a:highlight>
                  <a:schemeClr val="lt1"/>
                </a:highlight>
                <a:latin typeface="Courier New"/>
                <a:ea typeface="Courier New"/>
                <a:cs typeface="Courier New"/>
                <a:sym typeface="Courier New"/>
              </a:rPr>
              <a:t>API DETAILS HERE</a:t>
            </a:r>
            <a:endParaRPr b="1" sz="3133"/>
          </a:p>
        </p:txBody>
      </p:sp>
      <p:sp>
        <p:nvSpPr>
          <p:cNvPr id="329" name="Google Shape;329;p57"/>
          <p:cNvSpPr txBox="1"/>
          <p:nvPr/>
        </p:nvSpPr>
        <p:spPr>
          <a:xfrm>
            <a:off x="463275" y="1122475"/>
            <a:ext cx="8065200" cy="3874200"/>
          </a:xfrm>
          <a:prstGeom prst="rect">
            <a:avLst/>
          </a:prstGeom>
          <a:noFill/>
          <a:ln>
            <a:noFill/>
          </a:ln>
        </p:spPr>
        <p:txBody>
          <a:bodyPr anchorCtr="0" anchor="t" bIns="91425" lIns="91425" spcFirstLastPara="1" rIns="91425" wrap="square" tIns="91425">
            <a:spAutoFit/>
          </a:bodyPr>
          <a:lstStyle/>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API USED: LastFM (https://www.last.fm/api)</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Application name: WYDRN</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API key: 6a4eb1d0536cfe3583784a65332ee179</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Shared-secret: c953036f143092a6f452413b1a13d8ea</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Registered to: HighnessAtharva</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This is an API Driven feature where the user enters a search query and the search results are populated with the associated data fetched from the Last.FM API </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Javascript is used to dynamically generate the HTML and CSS content as the size of the fetched JSON grows or shrinks. </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When a user makes a choice and selects it, an index of media element is stored in a variable that is used to set the value of the input field to it.</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The secondary input field is set as disabled as the value of it is autofilled based on the choice made by the user.  </a:t>
            </a:r>
            <a:endParaRPr>
              <a:latin typeface="Lora"/>
              <a:ea typeface="Lora"/>
              <a:cs typeface="Lora"/>
              <a:sym typeface="Lor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311700" y="311733"/>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20">
                <a:latin typeface="Courier New"/>
                <a:ea typeface="Courier New"/>
                <a:cs typeface="Courier New"/>
                <a:sym typeface="Courier New"/>
              </a:rPr>
              <a:t>header</a:t>
            </a:r>
            <a:r>
              <a:rPr b="1" lang="en" sz="1600">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php</a:t>
            </a:r>
            <a:endParaRPr b="1" sz="1600">
              <a:highlight>
                <a:schemeClr val="lt1"/>
              </a:highlight>
              <a:latin typeface="Courier New"/>
              <a:ea typeface="Courier New"/>
              <a:cs typeface="Courier New"/>
              <a:sym typeface="Courier New"/>
            </a:endParaRPr>
          </a:p>
        </p:txBody>
      </p:sp>
      <p:sp>
        <p:nvSpPr>
          <p:cNvPr id="335" name="Google Shape;335;p58"/>
          <p:cNvSpPr txBox="1"/>
          <p:nvPr>
            <p:ph type="title"/>
          </p:nvPr>
        </p:nvSpPr>
        <p:spPr>
          <a:xfrm>
            <a:off x="311700" y="948036"/>
            <a:ext cx="8520600" cy="428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highlight>
                <a:schemeClr val="lt1"/>
              </a:highlight>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This file is responsible for showing the navbar at the top of every page once the user is logged in. It shows the user profile pic, the site logo, and the navigation items along with the respective dropdowns.</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Browse and Media sections show a dropdown on clicking and display options that takes users to the respective pages. </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Clicking on the profile icon shows drop down allowing users to view user options along with import/export option.</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Bell icon next to profile picture takes users to their notification.</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Header is sticky to the top and shrinks on scrolling. Responsive in nature.</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The page first selects the profile pic of the user from the ‘users’ table where user id is $id.</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Page runs an SQL query where it selects the profile pic of the user with user $id and then verifies if the row in the database is not empty.</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“@media” media rule is used to </a:t>
            </a:r>
            <a:r>
              <a:rPr lang="en" sz="1400">
                <a:highlight>
                  <a:srgbClr val="202124"/>
                </a:highlight>
                <a:latin typeface="Lora"/>
                <a:ea typeface="Lora"/>
                <a:cs typeface="Lora"/>
                <a:sym typeface="Lora"/>
              </a:rPr>
              <a:t>to apply criteria for the desktop view.</a:t>
            </a:r>
            <a:endParaRPr sz="1400">
              <a:latin typeface="Lora"/>
              <a:ea typeface="Lora"/>
              <a:cs typeface="Lora"/>
              <a:sym typeface="Lora"/>
            </a:endParaRPr>
          </a:p>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 </a:t>
            </a:r>
            <a:endParaRPr b="1" sz="1600">
              <a:highlight>
                <a:schemeClr val="lt1"/>
              </a:highlight>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9"/>
          <p:cNvSpPr txBox="1"/>
          <p:nvPr>
            <p:ph type="title"/>
          </p:nvPr>
        </p:nvSpPr>
        <p:spPr>
          <a:xfrm>
            <a:off x="163300" y="36155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20">
                <a:latin typeface="Courier New"/>
                <a:ea typeface="Courier New"/>
                <a:cs typeface="Courier New"/>
                <a:sym typeface="Courier New"/>
              </a:rPr>
              <a:t>logout</a:t>
            </a:r>
            <a:r>
              <a:rPr b="1" lang="en" sz="1600">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php</a:t>
            </a:r>
            <a:endParaRPr sz="1720"/>
          </a:p>
        </p:txBody>
      </p:sp>
      <p:sp>
        <p:nvSpPr>
          <p:cNvPr id="341" name="Google Shape;341;p59"/>
          <p:cNvSpPr txBox="1"/>
          <p:nvPr>
            <p:ph type="title"/>
          </p:nvPr>
        </p:nvSpPr>
        <p:spPr>
          <a:xfrm>
            <a:off x="82100" y="997861"/>
            <a:ext cx="8520600" cy="42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410">
              <a:highlight>
                <a:schemeClr val="lt1"/>
              </a:highlight>
              <a:latin typeface="Courier New"/>
              <a:ea typeface="Courier New"/>
              <a:cs typeface="Courier New"/>
              <a:sym typeface="Courier New"/>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This file performs only backend functions and does not include any markup.</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Logs out the user. Redirects to the login page and destroys the session</a:t>
            </a:r>
            <a:r>
              <a:rPr lang="en" sz="1200">
                <a:solidFill>
                  <a:srgbClr val="C9D1D9"/>
                </a:solidFill>
              </a:rPr>
              <a:t>.</a:t>
            </a:r>
            <a:endParaRPr sz="1200">
              <a:solidFill>
                <a:srgbClr val="C9D1D9"/>
              </a:solidFill>
            </a:endParaRPr>
          </a:p>
          <a:p>
            <a:pPr indent="0" lvl="0" marL="457200" marR="0" rtl="0" algn="l">
              <a:lnSpc>
                <a:spcPct val="100000"/>
              </a:lnSpc>
              <a:spcBef>
                <a:spcPts val="0"/>
              </a:spcBef>
              <a:spcAft>
                <a:spcPts val="0"/>
              </a:spcAft>
              <a:buNone/>
            </a:pPr>
            <a:r>
              <a:t/>
            </a:r>
            <a:endParaRPr sz="1410">
              <a:highlight>
                <a:schemeClr val="lt1"/>
              </a:highlight>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0"/>
          <p:cNvSpPr txBox="1"/>
          <p:nvPr>
            <p:ph type="title"/>
          </p:nvPr>
        </p:nvSpPr>
        <p:spPr>
          <a:xfrm>
            <a:off x="393825" y="22268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2420">
                <a:latin typeface="Courier New"/>
                <a:ea typeface="Courier New"/>
                <a:cs typeface="Courier New"/>
                <a:sym typeface="Courier New"/>
              </a:rPr>
              <a:t>functions</a:t>
            </a:r>
            <a:r>
              <a:rPr lang="en" sz="2520"/>
              <a:t>.</a:t>
            </a:r>
            <a:r>
              <a:rPr b="1" lang="en" sz="2420">
                <a:latin typeface="Courier New"/>
                <a:ea typeface="Courier New"/>
                <a:cs typeface="Courier New"/>
                <a:sym typeface="Courier New"/>
              </a:rPr>
              <a:t>php</a:t>
            </a:r>
            <a:endParaRPr sz="2520"/>
          </a:p>
        </p:txBody>
      </p:sp>
      <p:sp>
        <p:nvSpPr>
          <p:cNvPr id="347" name="Google Shape;347;p60"/>
          <p:cNvSpPr txBox="1"/>
          <p:nvPr>
            <p:ph type="title"/>
          </p:nvPr>
        </p:nvSpPr>
        <p:spPr>
          <a:xfrm>
            <a:off x="393825" y="858986"/>
            <a:ext cx="8520600" cy="429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400">
                <a:latin typeface="Lora"/>
                <a:ea typeface="Lora"/>
                <a:cs typeface="Lora"/>
                <a:sym typeface="Lora"/>
              </a:rPr>
              <a:t>There are total 51 functions in functions.php files which are required throughout the project.</a:t>
            </a:r>
            <a:endParaRPr sz="1400">
              <a:latin typeface="Lora"/>
              <a:ea typeface="Lora"/>
              <a:cs typeface="Lora"/>
              <a:sym typeface="Lora"/>
            </a:endParaRPr>
          </a:p>
          <a:p>
            <a:pPr indent="0" lvl="0" marL="0" marR="0" rtl="0" algn="l">
              <a:lnSpc>
                <a:spcPct val="100000"/>
              </a:lnSpc>
              <a:spcBef>
                <a:spcPts val="0"/>
              </a:spcBef>
              <a:spcAft>
                <a:spcPts val="0"/>
              </a:spcAft>
              <a:buNone/>
            </a:pPr>
            <a:r>
              <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check_login($con)</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random_num($length)</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mailer_verify_email($recipient)</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send_reset_link($recipient, $link)</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check_verified_status($username)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set_verified($username)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check_active_status($username)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set_active($username)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set_inactive($username)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printable_datetime($datetime)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get_mutual_media_count($user1, $user2)</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executeSQL($con, $sql)</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randomImage()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randomVideo()</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getRandomGradient()</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getRandomBookQuote()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getRandomMovieQuote()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getRandomTvQuote()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getRandomVideoGameQuote()</a:t>
            </a:r>
            <a:endParaRPr sz="1400">
              <a:latin typeface="Lora"/>
              <a:ea typeface="Lora"/>
              <a:cs typeface="Lora"/>
              <a:sym typeface="Lora"/>
            </a:endParaRPr>
          </a:p>
          <a:p>
            <a:pPr indent="0" lvl="0" marL="457200" marR="0" rtl="0" algn="l">
              <a:lnSpc>
                <a:spcPct val="100000"/>
              </a:lnSpc>
              <a:spcBef>
                <a:spcPts val="0"/>
              </a:spcBef>
              <a:spcAft>
                <a:spcPts val="0"/>
              </a:spcAft>
              <a:buNone/>
            </a:pPr>
            <a:r>
              <a:t/>
            </a:r>
            <a:endParaRPr sz="1400">
              <a:latin typeface="Lora"/>
              <a:ea typeface="Lora"/>
              <a:cs typeface="Lora"/>
              <a:sym typeface="Lora"/>
            </a:endParaRPr>
          </a:p>
          <a:p>
            <a:pPr indent="0" lvl="0" marL="457200" marR="0" rtl="0" algn="l">
              <a:lnSpc>
                <a:spcPct val="100000"/>
              </a:lnSpc>
              <a:spcBef>
                <a:spcPts val="0"/>
              </a:spcBef>
              <a:spcAft>
                <a:spcPts val="0"/>
              </a:spcAft>
              <a:buNone/>
            </a:pPr>
            <a:r>
              <a:t/>
            </a:r>
            <a:endParaRPr sz="1400">
              <a:latin typeface="Lora"/>
              <a:ea typeface="Lora"/>
              <a:cs typeface="Lora"/>
              <a:sym typeface="Lora"/>
            </a:endParaRPr>
          </a:p>
          <a:p>
            <a:pPr indent="0" lvl="0" marL="457200" marR="0" rtl="0" algn="l">
              <a:lnSpc>
                <a:spcPct val="100000"/>
              </a:lnSpc>
              <a:spcBef>
                <a:spcPts val="0"/>
              </a:spcBef>
              <a:spcAft>
                <a:spcPts val="0"/>
              </a:spcAft>
              <a:buNone/>
            </a:pPr>
            <a:r>
              <a:t/>
            </a:r>
            <a:endParaRPr sz="1400">
              <a:latin typeface="Lora"/>
              <a:ea typeface="Lora"/>
              <a:cs typeface="Lora"/>
              <a:sym typeface="Lora"/>
            </a:endParaRPr>
          </a:p>
          <a:p>
            <a:pPr indent="0" lvl="0" marL="457200" marR="0" rtl="0" algn="l">
              <a:lnSpc>
                <a:spcPct val="100000"/>
              </a:lnSpc>
              <a:spcBef>
                <a:spcPts val="0"/>
              </a:spcBef>
              <a:spcAft>
                <a:spcPts val="0"/>
              </a:spcAft>
              <a:buNone/>
            </a:pPr>
            <a:r>
              <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 </a:t>
            </a:r>
            <a:endParaRPr sz="1410">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1"/>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latin typeface="Courier New"/>
                <a:ea typeface="Courier New"/>
                <a:cs typeface="Courier New"/>
                <a:sym typeface="Courier New"/>
              </a:rPr>
              <a:t>F</a:t>
            </a:r>
            <a:r>
              <a:rPr lang="en" u="sng">
                <a:latin typeface="Courier New"/>
                <a:ea typeface="Courier New"/>
                <a:cs typeface="Courier New"/>
                <a:sym typeface="Courier New"/>
              </a:rPr>
              <a:t>unctions</a:t>
            </a:r>
            <a:endParaRPr u="sng">
              <a:latin typeface="Courier New"/>
              <a:ea typeface="Courier New"/>
              <a:cs typeface="Courier New"/>
              <a:sym typeface="Courier New"/>
            </a:endParaRPr>
          </a:p>
        </p:txBody>
      </p:sp>
      <p:sp>
        <p:nvSpPr>
          <p:cNvPr id="353" name="Google Shape;353;p61"/>
          <p:cNvSpPr txBox="1"/>
          <p:nvPr/>
        </p:nvSpPr>
        <p:spPr>
          <a:xfrm>
            <a:off x="341000" y="1350325"/>
            <a:ext cx="85206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function getDateofJoining($con,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getTotalMediaCount($con,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getTotalMediaAddedLastWeek($con,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getTotalMediaAddedLastMonth($con,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getTotalMediaAddedLast3Months($con,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getTotalMediaAddedLast6Months($con,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getTotalMediaAddedLastYear($con,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getTotalBooksCount($con,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getTotalBooksCountUnique($con,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getFavoriteBook($con,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getFavoriteAuthor($con,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getTotalMoviesCount($con,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getTotalMoviesCountUnique($con,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getFavoriteMovie($con,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getTotalTVCountUnique($con,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getFavoriteTV($con,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getFavoriteStreamingPlatform($con,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getTotalVideoGameCount($con, $username)</a:t>
            </a:r>
            <a:endParaRPr>
              <a:solidFill>
                <a:schemeClr val="dk1"/>
              </a:solidFill>
              <a:latin typeface="Lora"/>
              <a:ea typeface="Lora"/>
              <a:cs typeface="Lora"/>
              <a:sym typeface="Lora"/>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idx="1" type="subTitle"/>
          </p:nvPr>
        </p:nvSpPr>
        <p:spPr>
          <a:xfrm>
            <a:off x="260050" y="234167"/>
            <a:ext cx="8520600" cy="515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5"/>
              <a:buNone/>
            </a:pPr>
            <a:r>
              <a:rPr b="1" lang="en" sz="1600" u="sng">
                <a:solidFill>
                  <a:schemeClr val="dk1"/>
                </a:solidFill>
                <a:latin typeface="Courier New"/>
                <a:ea typeface="Courier New"/>
                <a:cs typeface="Courier New"/>
                <a:sym typeface="Courier New"/>
              </a:rPr>
              <a:t>What Purpose does this Project fulfill?</a:t>
            </a:r>
            <a:endParaRPr b="1" sz="1600" u="sng">
              <a:solidFill>
                <a:schemeClr val="dk1"/>
              </a:solidFill>
              <a:latin typeface="Courier New"/>
              <a:ea typeface="Courier New"/>
              <a:cs typeface="Courier New"/>
              <a:sym typeface="Courier New"/>
            </a:endParaRPr>
          </a:p>
          <a:p>
            <a:pPr indent="0" lvl="0" marL="0" rtl="0" algn="ctr">
              <a:lnSpc>
                <a:spcPct val="100000"/>
              </a:lnSpc>
              <a:spcBef>
                <a:spcPts val="0"/>
              </a:spcBef>
              <a:spcAft>
                <a:spcPts val="0"/>
              </a:spcAft>
              <a:buSzPts val="275"/>
              <a:buNone/>
            </a:pPr>
            <a:r>
              <a:t/>
            </a:r>
            <a:endParaRPr b="1"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latin typeface="Lora"/>
                <a:ea typeface="Lora"/>
                <a:cs typeface="Lora"/>
                <a:sym typeface="Lora"/>
              </a:rPr>
              <a:t>IMDB (Personal Movies Cataloging Service) -  As of March 2022, the database contained some 10.1 million titles (including television episodes) and 11.5 million person records. Additionally, the site had </a:t>
            </a:r>
            <a:r>
              <a:rPr b="1" lang="en" sz="1200">
                <a:solidFill>
                  <a:schemeClr val="dk1"/>
                </a:solidFill>
                <a:latin typeface="Lora"/>
                <a:ea typeface="Lora"/>
                <a:cs typeface="Lora"/>
                <a:sym typeface="Lora"/>
              </a:rPr>
              <a:t>83 million</a:t>
            </a:r>
            <a:r>
              <a:rPr lang="en" sz="1200">
                <a:solidFill>
                  <a:schemeClr val="dk1"/>
                </a:solidFill>
                <a:latin typeface="Lora"/>
                <a:ea typeface="Lora"/>
                <a:cs typeface="Lora"/>
                <a:sym typeface="Lora"/>
              </a:rPr>
              <a:t> registered users.</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Trakt.TV (Personal Television Cataloging Service)- As of 2022, there are 2 Million Daily Active Users who log their TV shows and episodes daily to the platform.</a:t>
            </a:r>
            <a:endParaRPr sz="1200">
              <a:solidFill>
                <a:schemeClr val="dk1"/>
              </a:solidFill>
              <a:latin typeface="Lora"/>
              <a:ea typeface="Lora"/>
              <a:cs typeface="Lora"/>
              <a:sym typeface="Lora"/>
            </a:endParaRPr>
          </a:p>
          <a:p>
            <a:pPr indent="0" lvl="0" marL="457200" marR="0" rtl="0" algn="l">
              <a:lnSpc>
                <a:spcPct val="100000"/>
              </a:lnSpc>
              <a:spcBef>
                <a:spcPts val="0"/>
              </a:spcBef>
              <a:spcAft>
                <a:spcPts val="0"/>
              </a:spcAft>
              <a:buNone/>
            </a:pPr>
            <a:r>
              <a:t/>
            </a:r>
            <a:endParaRPr sz="1200">
              <a:solidFill>
                <a:schemeClr val="dk1"/>
              </a:solidFill>
              <a:latin typeface="Lora"/>
              <a:ea typeface="Lora"/>
              <a:cs typeface="Lora"/>
              <a:sym typeface="Lora"/>
            </a:endParaRPr>
          </a:p>
          <a:p>
            <a:pPr indent="-304800" lvl="0" marL="457200" marR="0" rtl="0" algn="l">
              <a:lnSpc>
                <a:spcPct val="10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Goodreads.com </a:t>
            </a:r>
            <a:r>
              <a:rPr lang="en" sz="1200">
                <a:solidFill>
                  <a:schemeClr val="dk1"/>
                </a:solidFill>
                <a:latin typeface="Lora"/>
                <a:ea typeface="Lora"/>
                <a:cs typeface="Lora"/>
                <a:sym typeface="Lora"/>
              </a:rPr>
              <a:t>(Personal Book Cataloging Service) </a:t>
            </a:r>
            <a:r>
              <a:rPr lang="en" sz="1200">
                <a:solidFill>
                  <a:schemeClr val="dk1"/>
                </a:solidFill>
                <a:latin typeface="Lora"/>
                <a:ea typeface="Lora"/>
                <a:cs typeface="Lora"/>
                <a:sym typeface="Lora"/>
              </a:rPr>
              <a:t>gets 45 million active visitors a month, with 100K+ books being rated daily.</a:t>
            </a:r>
            <a:endParaRPr sz="1200">
              <a:solidFill>
                <a:schemeClr val="dk1"/>
              </a:solidFill>
              <a:latin typeface="Lora"/>
              <a:ea typeface="Lora"/>
              <a:cs typeface="Lora"/>
              <a:sym typeface="Lora"/>
            </a:endParaRPr>
          </a:p>
          <a:p>
            <a:pPr indent="0" lvl="0" marL="457200" marR="0" rtl="0" algn="l">
              <a:lnSpc>
                <a:spcPct val="100000"/>
              </a:lnSpc>
              <a:spcBef>
                <a:spcPts val="0"/>
              </a:spcBef>
              <a:spcAft>
                <a:spcPts val="0"/>
              </a:spcAft>
              <a:buNone/>
            </a:pPr>
            <a:r>
              <a:t/>
            </a:r>
            <a:endParaRPr sz="1200">
              <a:solidFill>
                <a:schemeClr val="dk1"/>
              </a:solidFill>
              <a:latin typeface="Lora"/>
              <a:ea typeface="Lora"/>
              <a:cs typeface="Lora"/>
              <a:sym typeface="Lora"/>
            </a:endParaRPr>
          </a:p>
          <a:p>
            <a:pPr indent="-304800" lvl="0" marL="457200" marR="0" rtl="0" algn="l">
              <a:lnSpc>
                <a:spcPct val="100000"/>
              </a:lnSpc>
              <a:spcBef>
                <a:spcPts val="0"/>
              </a:spcBef>
              <a:spcAft>
                <a:spcPts val="0"/>
              </a:spcAft>
              <a:buClr>
                <a:schemeClr val="dk1"/>
              </a:buClr>
              <a:buSzPts val="1200"/>
              <a:buAutoNum type="arabicPeriod"/>
            </a:pPr>
            <a:r>
              <a:rPr lang="en" sz="1200">
                <a:solidFill>
                  <a:schemeClr val="dk1"/>
                </a:solidFill>
                <a:latin typeface="Lora"/>
                <a:ea typeface="Lora"/>
                <a:cs typeface="Lora"/>
                <a:sym typeface="Lora"/>
              </a:rPr>
              <a:t>Steam </a:t>
            </a:r>
            <a:r>
              <a:rPr lang="en" sz="1200">
                <a:solidFill>
                  <a:schemeClr val="dk1"/>
                </a:solidFill>
                <a:latin typeface="Lora"/>
                <a:ea typeface="Lora"/>
                <a:cs typeface="Lora"/>
                <a:sym typeface="Lora"/>
              </a:rPr>
              <a:t>(Personal Videogame Library Service)</a:t>
            </a:r>
            <a:r>
              <a:rPr lang="en" sz="1200">
                <a:solidFill>
                  <a:schemeClr val="dk1"/>
                </a:solidFill>
                <a:latin typeface="Lora"/>
                <a:ea typeface="Lora"/>
                <a:cs typeface="Lora"/>
                <a:sym typeface="Lora"/>
              </a:rPr>
              <a:t> has </a:t>
            </a:r>
            <a:r>
              <a:rPr b="1" lang="en" sz="1200">
                <a:solidFill>
                  <a:schemeClr val="dk1"/>
                </a:solidFill>
                <a:latin typeface="Lora"/>
                <a:ea typeface="Lora"/>
                <a:cs typeface="Lora"/>
                <a:sym typeface="Lora"/>
              </a:rPr>
              <a:t>120 million monthly active users</a:t>
            </a:r>
            <a:r>
              <a:rPr lang="en" sz="1200">
                <a:solidFill>
                  <a:schemeClr val="dk1"/>
                </a:solidFill>
                <a:latin typeface="Lora"/>
                <a:ea typeface="Lora"/>
                <a:cs typeface="Lora"/>
                <a:sym typeface="Lora"/>
              </a:rPr>
              <a:t>. 62.6 million people use Steam on a daily basis. The Steam catalog in the US includes 50,361 games. Steam users logged 31.3 billion hours of playtime in 2020</a:t>
            </a:r>
            <a:endParaRPr sz="1200">
              <a:solidFill>
                <a:schemeClr val="dk1"/>
              </a:solidFill>
              <a:latin typeface="Lora"/>
              <a:ea typeface="Lora"/>
              <a:cs typeface="Lora"/>
              <a:sym typeface="Lora"/>
            </a:endParaRPr>
          </a:p>
          <a:p>
            <a:pPr indent="0" lvl="0" marL="457200" marR="0" rtl="0" algn="l">
              <a:lnSpc>
                <a:spcPct val="100000"/>
              </a:lnSpc>
              <a:spcBef>
                <a:spcPts val="0"/>
              </a:spcBef>
              <a:spcAft>
                <a:spcPts val="0"/>
              </a:spcAft>
              <a:buNone/>
            </a:pPr>
            <a:r>
              <a:t/>
            </a:r>
            <a:endParaRPr sz="1200">
              <a:solidFill>
                <a:schemeClr val="dk1"/>
              </a:solidFill>
              <a:latin typeface="Lora"/>
              <a:ea typeface="Lora"/>
              <a:cs typeface="Lora"/>
              <a:sym typeface="Lora"/>
            </a:endParaRPr>
          </a:p>
          <a:p>
            <a:pPr indent="-304800" lvl="0" marL="457200" marR="0" rtl="0" algn="l">
              <a:lnSpc>
                <a:spcPct val="100000"/>
              </a:lnSpc>
              <a:spcBef>
                <a:spcPts val="0"/>
              </a:spcBef>
              <a:spcAft>
                <a:spcPts val="0"/>
              </a:spcAft>
              <a:buClr>
                <a:schemeClr val="dk1"/>
              </a:buClr>
              <a:buSzPts val="1200"/>
              <a:buAutoNum type="arabicPeriod"/>
            </a:pPr>
            <a:r>
              <a:rPr lang="en" sz="1200">
                <a:solidFill>
                  <a:schemeClr val="dk1"/>
                </a:solidFill>
                <a:latin typeface="Lora"/>
                <a:ea typeface="Lora"/>
                <a:cs typeface="Lora"/>
                <a:sym typeface="Lora"/>
              </a:rPr>
              <a:t>RateYourMusic </a:t>
            </a:r>
            <a:r>
              <a:rPr lang="en" sz="1200">
                <a:solidFill>
                  <a:schemeClr val="dk1"/>
                </a:solidFill>
                <a:latin typeface="Lora"/>
                <a:ea typeface="Lora"/>
                <a:cs typeface="Lora"/>
                <a:sym typeface="Lora"/>
              </a:rPr>
              <a:t>(Personal Music Cataloging Service) </a:t>
            </a:r>
            <a:r>
              <a:rPr lang="en" sz="1200">
                <a:solidFill>
                  <a:schemeClr val="dk1"/>
                </a:solidFill>
                <a:latin typeface="Lora"/>
                <a:ea typeface="Lora"/>
                <a:cs typeface="Lora"/>
                <a:sym typeface="Lora"/>
              </a:rPr>
              <a:t>currently has </a:t>
            </a:r>
            <a:r>
              <a:rPr b="1" lang="en" sz="1200">
                <a:solidFill>
                  <a:schemeClr val="dk1"/>
                </a:solidFill>
                <a:latin typeface="Lora"/>
                <a:ea typeface="Lora"/>
                <a:cs typeface="Lora"/>
                <a:sym typeface="Lora"/>
              </a:rPr>
              <a:t>662,475 active users </a:t>
            </a:r>
            <a:r>
              <a:rPr lang="en" sz="1200">
                <a:solidFill>
                  <a:schemeClr val="dk1"/>
                </a:solidFill>
                <a:latin typeface="Lora"/>
                <a:ea typeface="Lora"/>
                <a:cs typeface="Lora"/>
                <a:sym typeface="Lora"/>
              </a:rPr>
              <a:t>with most users adding 5-10 albums to their account per week.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rPr lang="en" sz="1200">
                <a:solidFill>
                  <a:schemeClr val="dk1"/>
                </a:solidFill>
                <a:latin typeface="Lora"/>
                <a:ea typeface="Lora"/>
                <a:cs typeface="Lora"/>
                <a:sym typeface="Lora"/>
              </a:rPr>
              <a:t>Everyone loves to catalog and showcase their taste so why not provide a centralized platform that supports ALL 5 types of medias to the users. WYDRN is not simply JUST A CATALOGING SITE. It is a dual-nature modern platform that also supports social networking and allowing users to see their matching tastes with other users through our standout feature we have dubbed as “Mutual View”.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rPr lang="en" sz="1200">
                <a:solidFill>
                  <a:schemeClr val="dk1"/>
                </a:solidFill>
                <a:latin typeface="Lora"/>
                <a:ea typeface="Lora"/>
                <a:cs typeface="Lora"/>
                <a:sym typeface="Lora"/>
              </a:rPr>
              <a:t>Additionally to cataloging, users can also view their diary, statistics, earn badges as </a:t>
            </a:r>
            <a:r>
              <a:rPr lang="en" sz="1200">
                <a:solidFill>
                  <a:schemeClr val="dk1"/>
                </a:solidFill>
                <a:latin typeface="Lora"/>
                <a:ea typeface="Lora"/>
                <a:cs typeface="Lora"/>
                <a:sym typeface="Lora"/>
              </a:rPr>
              <a:t>achievements</a:t>
            </a:r>
            <a:r>
              <a:rPr lang="en" sz="1200">
                <a:solidFill>
                  <a:schemeClr val="dk1"/>
                </a:solidFill>
                <a:latin typeface="Lora"/>
                <a:ea typeface="Lora"/>
                <a:cs typeface="Lora"/>
                <a:sym typeface="Lora"/>
              </a:rPr>
              <a:t>, browse media, follow other users and Import and Export their data as required.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rPr lang="en" sz="1200">
                <a:solidFill>
                  <a:schemeClr val="dk1"/>
                </a:solidFill>
                <a:latin typeface="Lora"/>
                <a:ea typeface="Lora"/>
                <a:cs typeface="Lora"/>
                <a:sym typeface="Lora"/>
              </a:rPr>
              <a:t>WYDRN is an API-driven, ambitious, modern and sweet-looking platform for all the entertainment junkies.</a:t>
            </a:r>
            <a:r>
              <a:rPr lang="en" sz="1200">
                <a:solidFill>
                  <a:schemeClr val="dk1"/>
                </a:solidFill>
              </a:rPr>
              <a:t>  </a:t>
            </a:r>
            <a:endParaRPr sz="12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2"/>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latin typeface="Courier New"/>
                <a:ea typeface="Courier New"/>
                <a:cs typeface="Courier New"/>
                <a:sym typeface="Courier New"/>
              </a:rPr>
              <a:t>Functions</a:t>
            </a:r>
            <a:endParaRPr u="sng">
              <a:latin typeface="Courier New"/>
              <a:ea typeface="Courier New"/>
              <a:cs typeface="Courier New"/>
              <a:sym typeface="Courier New"/>
            </a:endParaRPr>
          </a:p>
        </p:txBody>
      </p:sp>
      <p:sp>
        <p:nvSpPr>
          <p:cNvPr id="359" name="Google Shape;359;p62"/>
          <p:cNvSpPr txBox="1"/>
          <p:nvPr/>
        </p:nvSpPr>
        <p:spPr>
          <a:xfrm>
            <a:off x="327350" y="1363950"/>
            <a:ext cx="8520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function getTotalVideoGameCountUnique($con,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getFavoriteGamingPlatform($con,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getFavoriteVideoGame($con, $username)</a:t>
            </a:r>
            <a:endParaRPr>
              <a:solidFill>
                <a:schemeClr val="dk1"/>
              </a:solidFill>
              <a:latin typeface="Lora"/>
              <a:ea typeface="Lora"/>
              <a:cs typeface="Lora"/>
              <a:sym typeface="Lora"/>
            </a:endParaRPr>
          </a:p>
          <a:p>
            <a:pPr indent="-457200" lvl="0" marL="457200" rtl="0" algn="l">
              <a:spcBef>
                <a:spcPts val="0"/>
              </a:spcBef>
              <a:spcAft>
                <a:spcPts val="0"/>
              </a:spcAft>
              <a:buNone/>
            </a:pPr>
            <a:r>
              <a:rPr lang="en">
                <a:solidFill>
                  <a:schemeClr val="dk1"/>
                </a:solidFill>
                <a:latin typeface="Lora"/>
                <a:ea typeface="Lora"/>
                <a:cs typeface="Lora"/>
                <a:sym typeface="Lora"/>
              </a:rPr>
              <a:t>function getTotalAlbumCount($con,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getTotalAlbumCountUnique($con,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getFavoriteAlbum($con,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getFavoriteArtist($con,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MoviePosterPath($name, $year)</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BookPosterPath($name, $author)</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TvPosterPath($name)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MusicPosterPath($name, $artist)</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GamePosterPath($name)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getRandomAlbumQuote()</a:t>
            </a:r>
            <a:endParaRPr>
              <a:solidFill>
                <a:schemeClr val="dk1"/>
              </a:solidFill>
              <a:latin typeface="Lora"/>
              <a:ea typeface="Lora"/>
              <a:cs typeface="Lora"/>
              <a:sym typeface="Lora"/>
            </a:endParaRPr>
          </a:p>
          <a:p>
            <a:pPr indent="0" lvl="0" marL="0" rtl="0" algn="l">
              <a:spcBef>
                <a:spcPts val="0"/>
              </a:spcBef>
              <a:spcAft>
                <a:spcPts val="0"/>
              </a:spcAft>
              <a:buNone/>
            </a:pPr>
            <a:r>
              <a:t/>
            </a:r>
            <a:endParaRPr>
              <a:solidFill>
                <a:schemeClr val="dk1"/>
              </a:solidFill>
              <a:latin typeface="Lora"/>
              <a:ea typeface="Lora"/>
              <a:cs typeface="Lora"/>
              <a:sym typeface="Lor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311700" y="22265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400">
                <a:latin typeface="Courier New"/>
                <a:ea typeface="Courier New"/>
                <a:cs typeface="Courier New"/>
                <a:sym typeface="Courier New"/>
              </a:rPr>
              <a:t>reset_pass.php</a:t>
            </a:r>
            <a:endParaRPr sz="1400"/>
          </a:p>
        </p:txBody>
      </p:sp>
      <p:pic>
        <p:nvPicPr>
          <p:cNvPr id="365" name="Google Shape;365;p63"/>
          <p:cNvPicPr preferRelativeResize="0"/>
          <p:nvPr/>
        </p:nvPicPr>
        <p:blipFill rotWithShape="1">
          <a:blip r:embed="rId3">
            <a:alphaModFix/>
          </a:blip>
          <a:srcRect b="0" l="14032" r="14878" t="2893"/>
          <a:stretch/>
        </p:blipFill>
        <p:spPr>
          <a:xfrm>
            <a:off x="491025" y="858950"/>
            <a:ext cx="8197402" cy="4527776"/>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4"/>
          <p:cNvSpPr txBox="1"/>
          <p:nvPr>
            <p:ph type="title"/>
          </p:nvPr>
        </p:nvSpPr>
        <p:spPr>
          <a:xfrm>
            <a:off x="311700" y="1168678"/>
            <a:ext cx="8520600" cy="3052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410">
              <a:latin typeface="Courier New"/>
              <a:ea typeface="Courier New"/>
              <a:cs typeface="Courier New"/>
              <a:sym typeface="Courier New"/>
            </a:endParaRPr>
          </a:p>
        </p:txBody>
      </p:sp>
      <p:sp>
        <p:nvSpPr>
          <p:cNvPr id="371" name="Google Shape;371;p64"/>
          <p:cNvSpPr txBox="1"/>
          <p:nvPr/>
        </p:nvSpPr>
        <p:spPr>
          <a:xfrm>
            <a:off x="570025" y="481550"/>
            <a:ext cx="195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5"/>
          <p:cNvSpPr txBox="1"/>
          <p:nvPr>
            <p:ph type="title"/>
          </p:nvPr>
        </p:nvSpPr>
        <p:spPr>
          <a:xfrm>
            <a:off x="311700" y="22265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20">
                <a:latin typeface="Courier New"/>
                <a:ea typeface="Courier New"/>
                <a:cs typeface="Courier New"/>
                <a:sym typeface="Courier New"/>
              </a:rPr>
              <a:t>connection</a:t>
            </a:r>
            <a:r>
              <a:rPr lang="en" sz="1720"/>
              <a:t>.</a:t>
            </a:r>
            <a:r>
              <a:rPr b="1" lang="en" sz="1600">
                <a:highlight>
                  <a:schemeClr val="lt1"/>
                </a:highlight>
                <a:latin typeface="Courier New"/>
                <a:ea typeface="Courier New"/>
                <a:cs typeface="Courier New"/>
                <a:sym typeface="Courier New"/>
              </a:rPr>
              <a:t>php</a:t>
            </a:r>
            <a:endParaRPr sz="1720"/>
          </a:p>
        </p:txBody>
      </p:sp>
      <p:sp>
        <p:nvSpPr>
          <p:cNvPr id="377" name="Google Shape;377;p65"/>
          <p:cNvSpPr txBox="1"/>
          <p:nvPr>
            <p:ph type="title"/>
          </p:nvPr>
        </p:nvSpPr>
        <p:spPr>
          <a:xfrm>
            <a:off x="82100" y="794114"/>
            <a:ext cx="8520600" cy="44853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Establishes connections with the WYDRN database.</a:t>
            </a:r>
            <a:endParaRPr sz="1400">
              <a:latin typeface="Lora"/>
              <a:ea typeface="Lora"/>
              <a:cs typeface="Lora"/>
              <a:sym typeface="Lora"/>
            </a:endParaRPr>
          </a:p>
          <a:p>
            <a:pPr indent="0" lvl="0" marL="457200" rtl="0" algn="l">
              <a:lnSpc>
                <a:spcPct val="142857"/>
              </a:lnSpc>
              <a:spcBef>
                <a:spcPts val="0"/>
              </a:spcBef>
              <a:spcAft>
                <a:spcPts val="0"/>
              </a:spcAft>
              <a:buNone/>
            </a:pPr>
            <a:r>
              <a:t/>
            </a:r>
            <a:endParaRPr sz="1400">
              <a:latin typeface="Lora"/>
              <a:ea typeface="Lora"/>
              <a:cs typeface="Lora"/>
              <a:sym typeface="Lora"/>
            </a:endParaRPr>
          </a:p>
          <a:p>
            <a:pPr indent="-317500" lvl="0" marL="457200" rtl="0" algn="l">
              <a:lnSpc>
                <a:spcPct val="142857"/>
              </a:lnSpc>
              <a:spcBef>
                <a:spcPts val="0"/>
              </a:spcBef>
              <a:spcAft>
                <a:spcPts val="0"/>
              </a:spcAft>
              <a:buSzPts val="1400"/>
              <a:buFont typeface="Lora"/>
              <a:buChar char="❏"/>
            </a:pPr>
            <a:r>
              <a:rPr lang="en" sz="1400">
                <a:latin typeface="Lora"/>
                <a:ea typeface="Lora"/>
                <a:cs typeface="Lora"/>
                <a:sym typeface="Lora"/>
              </a:rPr>
              <a:t>$dbhost = "localhost";</a:t>
            </a:r>
            <a:endParaRPr sz="1400">
              <a:latin typeface="Lora"/>
              <a:ea typeface="Lora"/>
              <a:cs typeface="Lora"/>
              <a:sym typeface="Lora"/>
            </a:endParaRPr>
          </a:p>
          <a:p>
            <a:pPr indent="-317500" lvl="0" marL="457200" rtl="0" algn="l">
              <a:lnSpc>
                <a:spcPct val="142857"/>
              </a:lnSpc>
              <a:spcBef>
                <a:spcPts val="0"/>
              </a:spcBef>
              <a:spcAft>
                <a:spcPts val="0"/>
              </a:spcAft>
              <a:buSzPts val="1400"/>
              <a:buFont typeface="Lora"/>
              <a:buChar char="❏"/>
            </a:pPr>
            <a:r>
              <a:rPr lang="en" sz="1400">
                <a:latin typeface="Lora"/>
                <a:ea typeface="Lora"/>
                <a:cs typeface="Lora"/>
                <a:sym typeface="Lora"/>
              </a:rPr>
              <a:t>$dbuser = "root";</a:t>
            </a:r>
            <a:endParaRPr sz="1400">
              <a:latin typeface="Lora"/>
              <a:ea typeface="Lora"/>
              <a:cs typeface="Lora"/>
              <a:sym typeface="Lora"/>
            </a:endParaRPr>
          </a:p>
          <a:p>
            <a:pPr indent="-317500" lvl="0" marL="457200" rtl="0" algn="l">
              <a:lnSpc>
                <a:spcPct val="142857"/>
              </a:lnSpc>
              <a:spcBef>
                <a:spcPts val="0"/>
              </a:spcBef>
              <a:spcAft>
                <a:spcPts val="0"/>
              </a:spcAft>
              <a:buSzPts val="1400"/>
              <a:buFont typeface="Lora"/>
              <a:buChar char="❏"/>
            </a:pPr>
            <a:r>
              <a:rPr lang="en" sz="1400">
                <a:latin typeface="Lora"/>
                <a:ea typeface="Lora"/>
                <a:cs typeface="Lora"/>
                <a:sym typeface="Lora"/>
              </a:rPr>
              <a:t>$dbpass = "";</a:t>
            </a:r>
            <a:endParaRPr sz="1400">
              <a:latin typeface="Lora"/>
              <a:ea typeface="Lora"/>
              <a:cs typeface="Lora"/>
              <a:sym typeface="Lora"/>
            </a:endParaRPr>
          </a:p>
          <a:p>
            <a:pPr indent="-317500" lvl="0" marL="457200" rtl="0" algn="l">
              <a:lnSpc>
                <a:spcPct val="142857"/>
              </a:lnSpc>
              <a:spcBef>
                <a:spcPts val="0"/>
              </a:spcBef>
              <a:spcAft>
                <a:spcPts val="0"/>
              </a:spcAft>
              <a:buSzPts val="1400"/>
              <a:buFont typeface="Lora"/>
              <a:buChar char="❏"/>
            </a:pPr>
            <a:r>
              <a:rPr lang="en" sz="1400">
                <a:latin typeface="Lora"/>
                <a:ea typeface="Lora"/>
                <a:cs typeface="Lora"/>
                <a:sym typeface="Lora"/>
              </a:rPr>
              <a:t>$dbname = "WYDRN";</a:t>
            </a:r>
            <a:endParaRPr sz="1400">
              <a:latin typeface="Lora"/>
              <a:ea typeface="Lora"/>
              <a:cs typeface="Lora"/>
              <a:sym typeface="Lora"/>
            </a:endParaRPr>
          </a:p>
          <a:p>
            <a:pPr indent="-355600" lvl="0" marL="342900" marR="0" rtl="0" algn="l">
              <a:lnSpc>
                <a:spcPct val="100000"/>
              </a:lnSpc>
              <a:spcBef>
                <a:spcPts val="0"/>
              </a:spcBef>
              <a:spcAft>
                <a:spcPts val="0"/>
              </a:spcAft>
              <a:buSzPts val="1600"/>
              <a:buFont typeface="Lora"/>
              <a:buChar char="❏"/>
            </a:pPr>
            <a:r>
              <a:rPr lang="en" sz="1600">
                <a:latin typeface="Lora"/>
                <a:ea typeface="Lora"/>
                <a:cs typeface="Lora"/>
                <a:sym typeface="Lora"/>
              </a:rPr>
              <a:t>The page runs mysqli_connect() function to  establish a connection with MySQL server.</a:t>
            </a:r>
            <a:endParaRPr sz="1600">
              <a:latin typeface="Lora"/>
              <a:ea typeface="Lora"/>
              <a:cs typeface="Lora"/>
              <a:sym typeface="Lor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6"/>
          <p:cNvSpPr txBox="1"/>
          <p:nvPr>
            <p:ph type="title"/>
          </p:nvPr>
        </p:nvSpPr>
        <p:spPr>
          <a:xfrm>
            <a:off x="311700" y="157833"/>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delete_item</a:t>
            </a:r>
            <a:r>
              <a:rPr lang="en" sz="1720"/>
              <a:t>.</a:t>
            </a:r>
            <a:r>
              <a:rPr b="1" lang="en" sz="1600">
                <a:highlight>
                  <a:schemeClr val="lt1"/>
                </a:highlight>
                <a:latin typeface="Courier New"/>
                <a:ea typeface="Courier New"/>
                <a:cs typeface="Courier New"/>
                <a:sym typeface="Courier New"/>
              </a:rPr>
              <a:t>php</a:t>
            </a:r>
            <a:endParaRPr sz="1720"/>
          </a:p>
        </p:txBody>
      </p:sp>
      <p:sp>
        <p:nvSpPr>
          <p:cNvPr id="383" name="Google Shape;383;p66"/>
          <p:cNvSpPr txBox="1"/>
          <p:nvPr>
            <p:ph type="title"/>
          </p:nvPr>
        </p:nvSpPr>
        <p:spPr>
          <a:xfrm>
            <a:off x="311700" y="794114"/>
            <a:ext cx="8520600" cy="44850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This is a back-end utility file.</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Depending on the GET request passed (i.e. media type) the item is deleted from the database. This page is linked with your media pages.</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For example, if a book needs to be deleted a GET request is made from media_books page with the book parameter and the name of the book is passed as the value. </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This file updates the data table and sets the book and author name to nullified string where the book value matches the GET request book name and hence results in the effect of a “deletion” operation. </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Similarly, the logic for the other 4 media item follows </a:t>
            </a:r>
            <a:endParaRPr sz="1400">
              <a:latin typeface="Lora"/>
              <a:ea typeface="Lora"/>
              <a:cs typeface="Lora"/>
              <a:sym typeface="Lor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7"/>
          <p:cNvSpPr txBox="1"/>
          <p:nvPr>
            <p:ph type="title"/>
          </p:nvPr>
        </p:nvSpPr>
        <p:spPr>
          <a:xfrm>
            <a:off x="385950" y="191483"/>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500">
                <a:highlight>
                  <a:schemeClr val="lt1"/>
                </a:highlight>
                <a:latin typeface="Courier New"/>
                <a:ea typeface="Courier New"/>
                <a:cs typeface="Courier New"/>
                <a:sym typeface="Courier New"/>
              </a:rPr>
              <a:t>delete_user_confirm</a:t>
            </a:r>
            <a:r>
              <a:rPr lang="en" sz="1620">
                <a:latin typeface="Courier New"/>
                <a:ea typeface="Courier New"/>
                <a:cs typeface="Courier New"/>
                <a:sym typeface="Courier New"/>
              </a:rPr>
              <a:t>.</a:t>
            </a:r>
            <a:r>
              <a:rPr b="1" lang="en" sz="1500">
                <a:highlight>
                  <a:schemeClr val="lt1"/>
                </a:highlight>
                <a:latin typeface="Courier New"/>
                <a:ea typeface="Courier New"/>
                <a:cs typeface="Courier New"/>
                <a:sym typeface="Courier New"/>
              </a:rPr>
              <a:t>php</a:t>
            </a:r>
            <a:endParaRPr sz="1620">
              <a:latin typeface="Courier New"/>
              <a:ea typeface="Courier New"/>
              <a:cs typeface="Courier New"/>
              <a:sym typeface="Courier New"/>
            </a:endParaRPr>
          </a:p>
        </p:txBody>
      </p:sp>
      <p:sp>
        <p:nvSpPr>
          <p:cNvPr id="389" name="Google Shape;389;p67"/>
          <p:cNvSpPr txBox="1"/>
          <p:nvPr>
            <p:ph type="title"/>
          </p:nvPr>
        </p:nvSpPr>
        <p:spPr>
          <a:xfrm>
            <a:off x="82100" y="827778"/>
            <a:ext cx="8520600" cy="4451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This file performs only backend functions and does not include any markup.</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Checks if a user has Logged IN and if so, Deletes the user data from the database.</a:t>
            </a:r>
            <a:endParaRPr sz="1200">
              <a:solidFill>
                <a:srgbClr val="C9D1D9"/>
              </a:solidFill>
            </a:endParaRPr>
          </a:p>
          <a:p>
            <a:pPr indent="0" lvl="0" marL="0" rtl="0" algn="l">
              <a:lnSpc>
                <a:spcPct val="100000"/>
              </a:lnSpc>
              <a:spcBef>
                <a:spcPts val="1200"/>
              </a:spcBef>
              <a:spcAft>
                <a:spcPts val="0"/>
              </a:spcAft>
              <a:buSzPts val="990"/>
              <a:buNone/>
            </a:pPr>
            <a:r>
              <a:t/>
            </a:r>
            <a:endParaRPr sz="1410">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8"/>
          <p:cNvSpPr txBox="1"/>
          <p:nvPr>
            <p:ph type="title"/>
          </p:nvPr>
        </p:nvSpPr>
        <p:spPr>
          <a:xfrm>
            <a:off x="311700" y="16950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search_users_ajax</a:t>
            </a:r>
            <a:r>
              <a:rPr b="1" lang="en" sz="1720">
                <a:latin typeface="Courier New"/>
                <a:ea typeface="Courier New"/>
                <a:cs typeface="Courier New"/>
                <a:sym typeface="Courier New"/>
              </a:rPr>
              <a:t>.</a:t>
            </a:r>
            <a:r>
              <a:rPr b="1" lang="en" sz="1600">
                <a:highlight>
                  <a:schemeClr val="lt1"/>
                </a:highlight>
                <a:latin typeface="Courier New"/>
                <a:ea typeface="Courier New"/>
                <a:cs typeface="Courier New"/>
                <a:sym typeface="Courier New"/>
              </a:rPr>
              <a:t>php</a:t>
            </a:r>
            <a:endParaRPr b="1" sz="1720">
              <a:latin typeface="Courier New"/>
              <a:ea typeface="Courier New"/>
              <a:cs typeface="Courier New"/>
              <a:sym typeface="Courier New"/>
            </a:endParaRPr>
          </a:p>
        </p:txBody>
      </p:sp>
      <p:sp>
        <p:nvSpPr>
          <p:cNvPr id="395" name="Google Shape;395;p68"/>
          <p:cNvSpPr txBox="1"/>
          <p:nvPr>
            <p:ph type="title"/>
          </p:nvPr>
        </p:nvSpPr>
        <p:spPr>
          <a:xfrm>
            <a:off x="311700" y="909693"/>
            <a:ext cx="8520600" cy="4473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This file performs only backend functions and does not include any markup.</a:t>
            </a:r>
            <a:endParaRPr sz="14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Displays data from the database Asynchronously on the search_users page.</a:t>
            </a:r>
            <a:br>
              <a:rPr lang="en" sz="1400">
                <a:latin typeface="Lora"/>
                <a:ea typeface="Lora"/>
                <a:cs typeface="Lora"/>
                <a:sym typeface="Lora"/>
              </a:rPr>
            </a:br>
            <a:r>
              <a:rPr lang="en" sz="1400">
                <a:latin typeface="Lora"/>
                <a:ea typeface="Lora"/>
                <a:cs typeface="Lora"/>
                <a:sym typeface="Lora"/>
              </a:rPr>
              <a:t>delete_user_confirm.php -</a:t>
            </a:r>
            <a:br>
              <a:rPr lang="en" sz="1400">
                <a:latin typeface="Lora"/>
                <a:ea typeface="Lora"/>
                <a:cs typeface="Lora"/>
                <a:sym typeface="Lora"/>
              </a:rPr>
            </a:br>
            <a:endParaRPr sz="1200">
              <a:highlight>
                <a:schemeClr val="lt1"/>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9"/>
          <p:cNvSpPr txBox="1"/>
          <p:nvPr>
            <p:ph type="title"/>
          </p:nvPr>
        </p:nvSpPr>
        <p:spPr>
          <a:xfrm>
            <a:off x="237525" y="227883"/>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clear</a:t>
            </a:r>
            <a:r>
              <a:rPr lang="en" sz="1720"/>
              <a:t>.</a:t>
            </a:r>
            <a:r>
              <a:rPr b="1" lang="en" sz="1600">
                <a:highlight>
                  <a:schemeClr val="lt1"/>
                </a:highlight>
                <a:latin typeface="Courier New"/>
                <a:ea typeface="Courier New"/>
                <a:cs typeface="Courier New"/>
                <a:sym typeface="Courier New"/>
              </a:rPr>
              <a:t>php</a:t>
            </a:r>
            <a:endParaRPr sz="1720"/>
          </a:p>
        </p:txBody>
      </p:sp>
      <p:sp>
        <p:nvSpPr>
          <p:cNvPr id="401" name="Google Shape;401;p69"/>
          <p:cNvSpPr txBox="1"/>
          <p:nvPr>
            <p:ph type="title"/>
          </p:nvPr>
        </p:nvSpPr>
        <p:spPr>
          <a:xfrm>
            <a:off x="311700" y="864184"/>
            <a:ext cx="8520600" cy="4415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This file performs only backend functions and does not include any markup.</a:t>
            </a:r>
            <a:endParaRPr sz="14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Clears the users' profile page by inserting a blank row in the Database.</a:t>
            </a:r>
            <a:br>
              <a:rPr lang="en" sz="1200"/>
            </a:br>
            <a:endParaRPr sz="1200">
              <a:highlight>
                <a:schemeClr val="lt1"/>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0"/>
          <p:cNvSpPr txBox="1"/>
          <p:nvPr>
            <p:ph type="title"/>
          </p:nvPr>
        </p:nvSpPr>
        <p:spPr>
          <a:xfrm>
            <a:off x="311700" y="33019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media_book</a:t>
            </a:r>
            <a:r>
              <a:rPr lang="en" sz="2020"/>
              <a:t>.</a:t>
            </a:r>
            <a:r>
              <a:rPr b="1" lang="en" sz="1600">
                <a:highlight>
                  <a:schemeClr val="lt1"/>
                </a:highlight>
                <a:latin typeface="Courier New"/>
                <a:ea typeface="Courier New"/>
                <a:cs typeface="Courier New"/>
                <a:sym typeface="Courier New"/>
              </a:rPr>
              <a:t>php</a:t>
            </a:r>
            <a:endParaRPr sz="2020"/>
          </a:p>
        </p:txBody>
      </p:sp>
      <p:sp>
        <p:nvSpPr>
          <p:cNvPr id="407" name="Google Shape;407;p70"/>
          <p:cNvSpPr txBox="1"/>
          <p:nvPr/>
        </p:nvSpPr>
        <p:spPr>
          <a:xfrm>
            <a:off x="385775" y="3786194"/>
            <a:ext cx="83796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pic>
        <p:nvPicPr>
          <p:cNvPr id="408" name="Google Shape;408;p70"/>
          <p:cNvPicPr preferRelativeResize="0"/>
          <p:nvPr/>
        </p:nvPicPr>
        <p:blipFill>
          <a:blip r:embed="rId3">
            <a:alphaModFix/>
          </a:blip>
          <a:stretch>
            <a:fillRect/>
          </a:stretch>
        </p:blipFill>
        <p:spPr>
          <a:xfrm>
            <a:off x="4620275" y="1139628"/>
            <a:ext cx="4397251" cy="2473459"/>
          </a:xfrm>
          <a:prstGeom prst="rect">
            <a:avLst/>
          </a:prstGeom>
          <a:noFill/>
          <a:ln>
            <a:noFill/>
          </a:ln>
        </p:spPr>
      </p:pic>
      <p:pic>
        <p:nvPicPr>
          <p:cNvPr id="409" name="Google Shape;409;p70"/>
          <p:cNvPicPr preferRelativeResize="0"/>
          <p:nvPr/>
        </p:nvPicPr>
        <p:blipFill>
          <a:blip r:embed="rId4">
            <a:alphaModFix/>
          </a:blip>
          <a:stretch>
            <a:fillRect/>
          </a:stretch>
        </p:blipFill>
        <p:spPr>
          <a:xfrm>
            <a:off x="116525" y="1139637"/>
            <a:ext cx="4397256" cy="24734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1"/>
          <p:cNvSpPr txBox="1"/>
          <p:nvPr/>
        </p:nvSpPr>
        <p:spPr>
          <a:xfrm>
            <a:off x="709499" y="1491883"/>
            <a:ext cx="7725000" cy="2247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shows non-duplicate movies logged by the user in a grid/gallery form. On hovering on an item the date of logging is displayed.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TMDB(Television and Movie Database) API.</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user can sort the data on the basis of various parameters such as Added date(Newest to oldest or oldest to newest) Release date(Newest to oldest or oldest to Newest) and also alphabetically(A-Z or Z-A).</a:t>
            </a:r>
            <a:endParaRPr b="0" i="0" sz="1200" u="none" cap="none" strike="noStrike">
              <a:solidFill>
                <a:schemeClr val="dk1"/>
              </a:solidFill>
              <a:latin typeface="Arial"/>
              <a:ea typeface="Arial"/>
              <a:cs typeface="Arial"/>
              <a:sym typeface="Arial"/>
            </a:endParaRPr>
          </a:p>
        </p:txBody>
      </p:sp>
      <p:sp>
        <p:nvSpPr>
          <p:cNvPr id="415" name="Google Shape;415;p71"/>
          <p:cNvSpPr txBox="1"/>
          <p:nvPr/>
        </p:nvSpPr>
        <p:spPr>
          <a:xfrm>
            <a:off x="712450" y="339125"/>
            <a:ext cx="560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ph idx="1" type="subTitle"/>
          </p:nvPr>
        </p:nvSpPr>
        <p:spPr>
          <a:xfrm>
            <a:off x="260050" y="64833"/>
            <a:ext cx="8695500" cy="4690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275"/>
              <a:buFont typeface="Arial"/>
              <a:buNone/>
            </a:pPr>
            <a:r>
              <a:rPr b="1" lang="en" sz="1700">
                <a:solidFill>
                  <a:schemeClr val="dk1"/>
                </a:solidFill>
                <a:latin typeface="Courier New"/>
                <a:ea typeface="Courier New"/>
                <a:cs typeface="Courier New"/>
                <a:sym typeface="Courier New"/>
              </a:rPr>
              <a:t>Technical Details</a:t>
            </a:r>
            <a:endParaRPr b="1" sz="1800" u="sng">
              <a:solidFill>
                <a:schemeClr val="dk1"/>
              </a:solidFill>
            </a:endParaRPr>
          </a:p>
          <a:p>
            <a:pPr indent="0" lvl="0" marL="0" rtl="0" algn="l">
              <a:lnSpc>
                <a:spcPct val="80000"/>
              </a:lnSpc>
              <a:spcBef>
                <a:spcPts val="0"/>
              </a:spcBef>
              <a:spcAft>
                <a:spcPts val="0"/>
              </a:spcAft>
              <a:buClr>
                <a:schemeClr val="dk1"/>
              </a:buClr>
              <a:buSzPts val="275"/>
              <a:buFont typeface="Arial"/>
              <a:buNone/>
            </a:pPr>
            <a:r>
              <a:t/>
            </a:r>
            <a:endParaRPr b="1" sz="1400" u="sng">
              <a:solidFill>
                <a:schemeClr val="dk1"/>
              </a:solidFill>
            </a:endParaRPr>
          </a:p>
          <a:p>
            <a:pPr indent="0" lvl="0" marL="0" rtl="0" algn="l">
              <a:lnSpc>
                <a:spcPct val="80000"/>
              </a:lnSpc>
              <a:spcBef>
                <a:spcPts val="0"/>
              </a:spcBef>
              <a:spcAft>
                <a:spcPts val="0"/>
              </a:spcAft>
              <a:buClr>
                <a:schemeClr val="dk1"/>
              </a:buClr>
              <a:buSzPts val="275"/>
              <a:buFont typeface="Arial"/>
              <a:buNone/>
            </a:pPr>
            <a:r>
              <a:t/>
            </a:r>
            <a:endParaRPr b="1" sz="1400" u="sng">
              <a:solidFill>
                <a:schemeClr val="dk1"/>
              </a:solidFill>
            </a:endParaRPr>
          </a:p>
          <a:p>
            <a:pPr indent="0" lvl="0" marL="0" rtl="0" algn="l">
              <a:lnSpc>
                <a:spcPct val="80000"/>
              </a:lnSpc>
              <a:spcBef>
                <a:spcPts val="0"/>
              </a:spcBef>
              <a:spcAft>
                <a:spcPts val="0"/>
              </a:spcAft>
              <a:buClr>
                <a:schemeClr val="dk1"/>
              </a:buClr>
              <a:buSzPts val="275"/>
              <a:buFont typeface="Arial"/>
              <a:buNone/>
            </a:pPr>
            <a:r>
              <a:rPr b="1" lang="en" sz="1700" u="sng">
                <a:solidFill>
                  <a:schemeClr val="dk1"/>
                </a:solidFill>
                <a:latin typeface="Courier New"/>
                <a:ea typeface="Courier New"/>
                <a:cs typeface="Courier New"/>
                <a:sym typeface="Courier New"/>
              </a:rPr>
              <a:t>Tech</a:t>
            </a:r>
            <a:r>
              <a:rPr b="1" lang="en" sz="1400" u="sng">
                <a:solidFill>
                  <a:schemeClr val="dk1"/>
                </a:solidFill>
              </a:rPr>
              <a:t> </a:t>
            </a:r>
            <a:r>
              <a:rPr b="1" lang="en" sz="1700" u="sng">
                <a:solidFill>
                  <a:schemeClr val="dk1"/>
                </a:solidFill>
                <a:latin typeface="Courier New"/>
                <a:ea typeface="Courier New"/>
                <a:cs typeface="Courier New"/>
                <a:sym typeface="Courier New"/>
              </a:rPr>
              <a:t>Stack</a:t>
            </a:r>
            <a:endParaRPr b="1" sz="1400" u="sng">
              <a:solidFill>
                <a:schemeClr val="dk1"/>
              </a:solidFill>
            </a:endParaRPr>
          </a:p>
          <a:p>
            <a:pPr indent="0" lvl="0" marL="0" rtl="0" algn="l">
              <a:lnSpc>
                <a:spcPct val="80000"/>
              </a:lnSpc>
              <a:spcBef>
                <a:spcPts val="0"/>
              </a:spcBef>
              <a:spcAft>
                <a:spcPts val="0"/>
              </a:spcAft>
              <a:buClr>
                <a:schemeClr val="dk1"/>
              </a:buClr>
              <a:buSzPts val="275"/>
              <a:buFont typeface="Arial"/>
              <a:buNone/>
            </a:pPr>
            <a:r>
              <a:t/>
            </a:r>
            <a:endParaRPr sz="1400">
              <a:solidFill>
                <a:schemeClr val="dk1"/>
              </a:solidFill>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HTML5</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CSS3</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JavaScript ES6 </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PHP v8.1</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MySQL v8.0.26</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Bootstrap CSS v5.20</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JQuery v3.4</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Python v3.10 (Only for Recommendation Models)</a:t>
            </a:r>
            <a:endParaRPr sz="1400">
              <a:solidFill>
                <a:schemeClr val="dk1"/>
              </a:solidFill>
              <a:latin typeface="Lora"/>
              <a:ea typeface="Lora"/>
              <a:cs typeface="Lora"/>
              <a:sym typeface="Lora"/>
            </a:endParaRPr>
          </a:p>
          <a:p>
            <a:pPr indent="0" lvl="0" marL="0" rtl="0" algn="l">
              <a:lnSpc>
                <a:spcPct val="80000"/>
              </a:lnSpc>
              <a:spcBef>
                <a:spcPts val="0"/>
              </a:spcBef>
              <a:spcAft>
                <a:spcPts val="0"/>
              </a:spcAft>
              <a:buNone/>
            </a:pPr>
            <a:r>
              <a:t/>
            </a:r>
            <a:endParaRPr b="1" sz="1600">
              <a:solidFill>
                <a:schemeClr val="dk1"/>
              </a:solidFill>
              <a:latin typeface="Courier New"/>
              <a:ea typeface="Courier New"/>
              <a:cs typeface="Courier New"/>
              <a:sym typeface="Courier New"/>
            </a:endParaRPr>
          </a:p>
          <a:p>
            <a:pPr indent="0" lvl="0" marL="0" rtl="0" algn="l">
              <a:lnSpc>
                <a:spcPct val="80000"/>
              </a:lnSpc>
              <a:spcBef>
                <a:spcPts val="0"/>
              </a:spcBef>
              <a:spcAft>
                <a:spcPts val="0"/>
              </a:spcAft>
              <a:buNone/>
            </a:pPr>
            <a:r>
              <a:rPr b="1" lang="en" sz="1600" u="sng">
                <a:solidFill>
                  <a:schemeClr val="dk1"/>
                </a:solidFill>
                <a:latin typeface="Courier New"/>
                <a:ea typeface="Courier New"/>
                <a:cs typeface="Courier New"/>
                <a:sym typeface="Courier New"/>
              </a:rPr>
              <a:t>System Specifications</a:t>
            </a:r>
            <a:endParaRPr b="1" sz="1600" u="sng">
              <a:solidFill>
                <a:schemeClr val="dk1"/>
              </a:solidFill>
            </a:endParaRPr>
          </a:p>
          <a:p>
            <a:pPr indent="0" lvl="0" marL="0" rtl="0" algn="l">
              <a:lnSpc>
                <a:spcPct val="100000"/>
              </a:lnSpc>
              <a:spcBef>
                <a:spcPts val="0"/>
              </a:spcBef>
              <a:spcAft>
                <a:spcPts val="0"/>
              </a:spcAft>
              <a:buNone/>
            </a:pPr>
            <a:r>
              <a:t/>
            </a:r>
            <a:endParaRPr b="1" sz="1600" u="sng">
              <a:solidFill>
                <a:schemeClr val="dk1"/>
              </a:solidFill>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Developed on: Windows 10 OS</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Tested on: Google Chrome/Brave (or any Chromium Browser v105) with a 1080x1920 screen.</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Raw Folder Size: ~1.2GB (including all assets and source files)</a:t>
            </a:r>
            <a:endParaRPr sz="1400">
              <a:solidFill>
                <a:schemeClr val="dk1"/>
              </a:solidFill>
              <a:latin typeface="Lora"/>
              <a:ea typeface="Lora"/>
              <a:cs typeface="Lora"/>
              <a:sym typeface="Lora"/>
            </a:endParaRPr>
          </a:p>
          <a:p>
            <a:pPr indent="0" lvl="0" marL="0" rtl="0" algn="l">
              <a:lnSpc>
                <a:spcPct val="80000"/>
              </a:lnSpc>
              <a:spcBef>
                <a:spcPts val="0"/>
              </a:spcBef>
              <a:spcAft>
                <a:spcPts val="0"/>
              </a:spcAft>
              <a:buNone/>
            </a:pPr>
            <a:r>
              <a:t/>
            </a:r>
            <a:endParaRPr sz="1400">
              <a:solidFill>
                <a:schemeClr val="dk1"/>
              </a:solidFill>
            </a:endParaRPr>
          </a:p>
          <a:p>
            <a:pPr indent="0" lvl="0" marL="0" rtl="0" algn="l">
              <a:lnSpc>
                <a:spcPct val="80000"/>
              </a:lnSpc>
              <a:spcBef>
                <a:spcPts val="0"/>
              </a:spcBef>
              <a:spcAft>
                <a:spcPts val="0"/>
              </a:spcAft>
              <a:buNone/>
            </a:pPr>
            <a:r>
              <a:t/>
            </a:r>
            <a:endParaRPr sz="1400">
              <a:solidFill>
                <a:schemeClr val="dk1"/>
              </a:solidFill>
            </a:endParaRPr>
          </a:p>
          <a:p>
            <a:pPr indent="0" lvl="0" marL="0" rtl="0" algn="ctr">
              <a:lnSpc>
                <a:spcPct val="80000"/>
              </a:lnSpc>
              <a:spcBef>
                <a:spcPts val="0"/>
              </a:spcBef>
              <a:spcAft>
                <a:spcPts val="0"/>
              </a:spcAft>
              <a:buSzPts val="275"/>
              <a:buNone/>
            </a:pPr>
            <a:r>
              <a:t/>
            </a:r>
            <a:endParaRPr sz="1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2"/>
          <p:cNvSpPr txBox="1"/>
          <p:nvPr>
            <p:ph type="title"/>
          </p:nvPr>
        </p:nvSpPr>
        <p:spPr>
          <a:xfrm>
            <a:off x="311700" y="252344"/>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media_movie</a:t>
            </a:r>
            <a:r>
              <a:rPr lang="en" sz="2020"/>
              <a:t>.</a:t>
            </a:r>
            <a:r>
              <a:rPr b="1" lang="en" sz="1600">
                <a:highlight>
                  <a:schemeClr val="lt1"/>
                </a:highlight>
                <a:latin typeface="Courier New"/>
                <a:ea typeface="Courier New"/>
                <a:cs typeface="Courier New"/>
                <a:sym typeface="Courier New"/>
              </a:rPr>
              <a:t>php</a:t>
            </a:r>
            <a:endParaRPr sz="2020"/>
          </a:p>
        </p:txBody>
      </p:sp>
      <p:pic>
        <p:nvPicPr>
          <p:cNvPr id="421" name="Google Shape;421;p72"/>
          <p:cNvPicPr preferRelativeResize="0"/>
          <p:nvPr/>
        </p:nvPicPr>
        <p:blipFill>
          <a:blip r:embed="rId3">
            <a:alphaModFix/>
          </a:blip>
          <a:stretch>
            <a:fillRect/>
          </a:stretch>
        </p:blipFill>
        <p:spPr>
          <a:xfrm>
            <a:off x="4471575" y="1200450"/>
            <a:ext cx="4476302" cy="2517901"/>
          </a:xfrm>
          <a:prstGeom prst="rect">
            <a:avLst/>
          </a:prstGeom>
          <a:noFill/>
          <a:ln>
            <a:noFill/>
          </a:ln>
        </p:spPr>
      </p:pic>
      <p:pic>
        <p:nvPicPr>
          <p:cNvPr id="422" name="Google Shape;422;p72"/>
          <p:cNvPicPr preferRelativeResize="0"/>
          <p:nvPr/>
        </p:nvPicPr>
        <p:blipFill>
          <a:blip r:embed="rId4">
            <a:alphaModFix/>
          </a:blip>
          <a:stretch>
            <a:fillRect/>
          </a:stretch>
        </p:blipFill>
        <p:spPr>
          <a:xfrm>
            <a:off x="228025" y="1236325"/>
            <a:ext cx="4100074" cy="24461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3"/>
          <p:cNvSpPr txBox="1"/>
          <p:nvPr/>
        </p:nvSpPr>
        <p:spPr>
          <a:xfrm>
            <a:off x="483475" y="326989"/>
            <a:ext cx="814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8" name="Google Shape;428;p73"/>
          <p:cNvSpPr txBox="1"/>
          <p:nvPr/>
        </p:nvSpPr>
        <p:spPr>
          <a:xfrm>
            <a:off x="483476" y="326989"/>
            <a:ext cx="519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9" name="Google Shape;429;p73"/>
          <p:cNvSpPr txBox="1"/>
          <p:nvPr/>
        </p:nvSpPr>
        <p:spPr>
          <a:xfrm>
            <a:off x="593876" y="1518447"/>
            <a:ext cx="8035200" cy="16008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shows non-duplicate music logged by the user in a grid/gallery form. On hovering on an item, the date of logging is displayed.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Last.FM API.</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user can sort the data on the basis of various parameters such as Added date(Newest to oldest or oldest to newest) Release date(Newest to oldest or oldest to Newest) and also alphabetically(A-Z or Z-A).</a:t>
            </a:r>
            <a:endParaRPr b="0" i="0" sz="1400" u="none" cap="none" strike="noStrike">
              <a:solidFill>
                <a:schemeClr val="dk1"/>
              </a:solidFill>
              <a:latin typeface="Arial"/>
              <a:ea typeface="Arial"/>
              <a:cs typeface="Arial"/>
              <a:sym typeface="Arial"/>
            </a:endParaRPr>
          </a:p>
        </p:txBody>
      </p:sp>
      <p:sp>
        <p:nvSpPr>
          <p:cNvPr id="430" name="Google Shape;430;p73"/>
          <p:cNvSpPr txBox="1"/>
          <p:nvPr/>
        </p:nvSpPr>
        <p:spPr>
          <a:xfrm>
            <a:off x="748050" y="534950"/>
            <a:ext cx="414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4"/>
          <p:cNvSpPr txBox="1"/>
          <p:nvPr>
            <p:ph type="title"/>
          </p:nvPr>
        </p:nvSpPr>
        <p:spPr>
          <a:xfrm>
            <a:off x="311700" y="347297"/>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media_music</a:t>
            </a:r>
            <a:r>
              <a:rPr lang="en" sz="2020"/>
              <a:t>.</a:t>
            </a:r>
            <a:r>
              <a:rPr b="1" lang="en" sz="1600">
                <a:highlight>
                  <a:schemeClr val="lt1"/>
                </a:highlight>
                <a:latin typeface="Courier New"/>
                <a:ea typeface="Courier New"/>
                <a:cs typeface="Courier New"/>
                <a:sym typeface="Courier New"/>
              </a:rPr>
              <a:t>php</a:t>
            </a:r>
            <a:r>
              <a:rPr lang="en" sz="2020"/>
              <a:t>	</a:t>
            </a:r>
            <a:endParaRPr sz="2020"/>
          </a:p>
        </p:txBody>
      </p:sp>
      <p:pic>
        <p:nvPicPr>
          <p:cNvPr id="436" name="Google Shape;436;p74"/>
          <p:cNvPicPr preferRelativeResize="0"/>
          <p:nvPr/>
        </p:nvPicPr>
        <p:blipFill>
          <a:blip r:embed="rId3">
            <a:alphaModFix/>
          </a:blip>
          <a:stretch>
            <a:fillRect/>
          </a:stretch>
        </p:blipFill>
        <p:spPr>
          <a:xfrm>
            <a:off x="248050" y="1138625"/>
            <a:ext cx="4394875" cy="2472101"/>
          </a:xfrm>
          <a:prstGeom prst="rect">
            <a:avLst/>
          </a:prstGeom>
          <a:noFill/>
          <a:ln>
            <a:noFill/>
          </a:ln>
        </p:spPr>
      </p:pic>
      <p:pic>
        <p:nvPicPr>
          <p:cNvPr id="437" name="Google Shape;437;p74"/>
          <p:cNvPicPr preferRelativeResize="0"/>
          <p:nvPr/>
        </p:nvPicPr>
        <p:blipFill>
          <a:blip r:embed="rId4">
            <a:alphaModFix/>
          </a:blip>
          <a:stretch>
            <a:fillRect/>
          </a:stretch>
        </p:blipFill>
        <p:spPr>
          <a:xfrm>
            <a:off x="4747525" y="1166550"/>
            <a:ext cx="4295563" cy="24162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5"/>
          <p:cNvSpPr txBox="1"/>
          <p:nvPr/>
        </p:nvSpPr>
        <p:spPr>
          <a:xfrm>
            <a:off x="399441" y="1518458"/>
            <a:ext cx="8345100" cy="16008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shows non-duplicate music logged by the user in a grid/gallery form. On hovering on an item, the date of logging is displayed.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Last.FM API.</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user can sort the data on the basis of various parameters such as Added date(Newest to oldest or oldest to newest) Release date(Newest to oldest or oldest to Newest) and also alphabetically(A-Z or Z-A)</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sp>
        <p:nvSpPr>
          <p:cNvPr id="443" name="Google Shape;443;p75"/>
          <p:cNvSpPr txBox="1"/>
          <p:nvPr/>
        </p:nvSpPr>
        <p:spPr>
          <a:xfrm>
            <a:off x="356375" y="285700"/>
            <a:ext cx="450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6"/>
          <p:cNvSpPr txBox="1"/>
          <p:nvPr>
            <p:ph type="title"/>
          </p:nvPr>
        </p:nvSpPr>
        <p:spPr>
          <a:xfrm>
            <a:off x="311700" y="445325"/>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0">
                <a:latin typeface="Courier New"/>
                <a:ea typeface="Courier New"/>
                <a:cs typeface="Courier New"/>
                <a:sym typeface="Courier New"/>
              </a:rPr>
              <a:t>media_tv.php</a:t>
            </a:r>
            <a:endParaRPr b="1" sz="1620">
              <a:latin typeface="Courier New"/>
              <a:ea typeface="Courier New"/>
              <a:cs typeface="Courier New"/>
              <a:sym typeface="Courier New"/>
            </a:endParaRPr>
          </a:p>
        </p:txBody>
      </p:sp>
      <p:pic>
        <p:nvPicPr>
          <p:cNvPr id="449" name="Google Shape;449;p76"/>
          <p:cNvPicPr preferRelativeResize="0"/>
          <p:nvPr/>
        </p:nvPicPr>
        <p:blipFill>
          <a:blip r:embed="rId3">
            <a:alphaModFix/>
          </a:blip>
          <a:stretch>
            <a:fillRect/>
          </a:stretch>
        </p:blipFill>
        <p:spPr>
          <a:xfrm>
            <a:off x="152400" y="1234025"/>
            <a:ext cx="4331549" cy="2436499"/>
          </a:xfrm>
          <a:prstGeom prst="rect">
            <a:avLst/>
          </a:prstGeom>
          <a:noFill/>
          <a:ln>
            <a:noFill/>
          </a:ln>
        </p:spPr>
      </p:pic>
      <p:pic>
        <p:nvPicPr>
          <p:cNvPr id="450" name="Google Shape;450;p76"/>
          <p:cNvPicPr preferRelativeResize="0"/>
          <p:nvPr/>
        </p:nvPicPr>
        <p:blipFill>
          <a:blip r:embed="rId4">
            <a:alphaModFix/>
          </a:blip>
          <a:stretch>
            <a:fillRect/>
          </a:stretch>
        </p:blipFill>
        <p:spPr>
          <a:xfrm>
            <a:off x="4636349" y="1234025"/>
            <a:ext cx="4355251" cy="244982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7"/>
          <p:cNvSpPr txBox="1"/>
          <p:nvPr/>
        </p:nvSpPr>
        <p:spPr>
          <a:xfrm>
            <a:off x="630597" y="1646012"/>
            <a:ext cx="7882800" cy="1816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shows non-duplicate tv shows logged by the user in a grid/gallery form. On hovering on an item, the date of logging is displayed.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TMDB(Television and Movie Database) API.</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user can sort the data on the basis of various parameters such as Added date (Newest to oldest or oldest to newest) Release date(Newest to oldest or oldest to Newest) and also alphabetically(A-Z or Z-A</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sp>
        <p:nvSpPr>
          <p:cNvPr id="456" name="Google Shape;456;p77"/>
          <p:cNvSpPr txBox="1"/>
          <p:nvPr/>
        </p:nvSpPr>
        <p:spPr>
          <a:xfrm>
            <a:off x="552225" y="339125"/>
            <a:ext cx="491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8"/>
          <p:cNvSpPr txBox="1"/>
          <p:nvPr>
            <p:ph type="title"/>
          </p:nvPr>
        </p:nvSpPr>
        <p:spPr>
          <a:xfrm>
            <a:off x="311700" y="592464"/>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media_videogame</a:t>
            </a:r>
            <a:r>
              <a:rPr lang="en" sz="1720"/>
              <a:t>.</a:t>
            </a:r>
            <a:r>
              <a:rPr b="1" lang="en" sz="1600">
                <a:highlight>
                  <a:schemeClr val="lt1"/>
                </a:highlight>
                <a:latin typeface="Courier New"/>
                <a:ea typeface="Courier New"/>
                <a:cs typeface="Courier New"/>
                <a:sym typeface="Courier New"/>
              </a:rPr>
              <a:t>php</a:t>
            </a:r>
            <a:endParaRPr sz="1720"/>
          </a:p>
        </p:txBody>
      </p:sp>
      <p:pic>
        <p:nvPicPr>
          <p:cNvPr id="462" name="Google Shape;462;p78"/>
          <p:cNvPicPr preferRelativeResize="0"/>
          <p:nvPr/>
        </p:nvPicPr>
        <p:blipFill>
          <a:blip r:embed="rId3">
            <a:alphaModFix/>
          </a:blip>
          <a:stretch>
            <a:fillRect/>
          </a:stretch>
        </p:blipFill>
        <p:spPr>
          <a:xfrm>
            <a:off x="230575" y="1291250"/>
            <a:ext cx="4341427" cy="2442050"/>
          </a:xfrm>
          <a:prstGeom prst="rect">
            <a:avLst/>
          </a:prstGeom>
          <a:noFill/>
          <a:ln>
            <a:noFill/>
          </a:ln>
        </p:spPr>
      </p:pic>
      <p:pic>
        <p:nvPicPr>
          <p:cNvPr id="463" name="Google Shape;463;p78"/>
          <p:cNvPicPr preferRelativeResize="0"/>
          <p:nvPr/>
        </p:nvPicPr>
        <p:blipFill>
          <a:blip r:embed="rId4">
            <a:alphaModFix/>
          </a:blip>
          <a:stretch>
            <a:fillRect/>
          </a:stretch>
        </p:blipFill>
        <p:spPr>
          <a:xfrm>
            <a:off x="4712452" y="1312114"/>
            <a:ext cx="4267200" cy="2400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9"/>
          <p:cNvSpPr txBox="1"/>
          <p:nvPr/>
        </p:nvSpPr>
        <p:spPr>
          <a:xfrm>
            <a:off x="441462" y="1472102"/>
            <a:ext cx="8261100" cy="1385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shows non-duplicate videogames logged by the user in a grid/gallery form. On hovering on an item, the date of logging is displayed.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A GET Request method is used on this page.</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RAWG API.</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9" name="Google Shape;469;p79"/>
          <p:cNvSpPr txBox="1"/>
          <p:nvPr/>
        </p:nvSpPr>
        <p:spPr>
          <a:xfrm>
            <a:off x="441450" y="428125"/>
            <a:ext cx="327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0"/>
          <p:cNvSpPr txBox="1"/>
          <p:nvPr>
            <p:ph type="title"/>
          </p:nvPr>
        </p:nvSpPr>
        <p:spPr>
          <a:xfrm>
            <a:off x="311700" y="23148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mutual_view.php</a:t>
            </a:r>
            <a:endParaRPr sz="1720"/>
          </a:p>
        </p:txBody>
      </p:sp>
      <p:pic>
        <p:nvPicPr>
          <p:cNvPr id="475" name="Google Shape;475;p80"/>
          <p:cNvPicPr preferRelativeResize="0"/>
          <p:nvPr/>
        </p:nvPicPr>
        <p:blipFill>
          <a:blip r:embed="rId3">
            <a:alphaModFix/>
          </a:blip>
          <a:stretch>
            <a:fillRect/>
          </a:stretch>
        </p:blipFill>
        <p:spPr>
          <a:xfrm>
            <a:off x="438625" y="868247"/>
            <a:ext cx="4063949" cy="2285977"/>
          </a:xfrm>
          <a:prstGeom prst="rect">
            <a:avLst/>
          </a:prstGeom>
          <a:noFill/>
          <a:ln>
            <a:noFill/>
          </a:ln>
        </p:spPr>
      </p:pic>
      <p:pic>
        <p:nvPicPr>
          <p:cNvPr id="476" name="Google Shape;476;p80"/>
          <p:cNvPicPr preferRelativeResize="0"/>
          <p:nvPr/>
        </p:nvPicPr>
        <p:blipFill rotWithShape="1">
          <a:blip r:embed="rId4">
            <a:alphaModFix/>
          </a:blip>
          <a:srcRect b="-2090" l="0" r="0" t="2090"/>
          <a:stretch/>
        </p:blipFill>
        <p:spPr>
          <a:xfrm>
            <a:off x="4648800" y="868250"/>
            <a:ext cx="4063949" cy="2285974"/>
          </a:xfrm>
          <a:prstGeom prst="rect">
            <a:avLst/>
          </a:prstGeom>
          <a:noFill/>
          <a:ln>
            <a:noFill/>
          </a:ln>
        </p:spPr>
      </p:pic>
      <p:pic>
        <p:nvPicPr>
          <p:cNvPr id="477" name="Google Shape;477;p80"/>
          <p:cNvPicPr preferRelativeResize="0"/>
          <p:nvPr/>
        </p:nvPicPr>
        <p:blipFill>
          <a:blip r:embed="rId5">
            <a:alphaModFix/>
          </a:blip>
          <a:stretch>
            <a:fillRect/>
          </a:stretch>
        </p:blipFill>
        <p:spPr>
          <a:xfrm>
            <a:off x="491948" y="3306624"/>
            <a:ext cx="4010626" cy="2255977"/>
          </a:xfrm>
          <a:prstGeom prst="rect">
            <a:avLst/>
          </a:prstGeom>
          <a:noFill/>
          <a:ln>
            <a:noFill/>
          </a:ln>
        </p:spPr>
      </p:pic>
      <p:pic>
        <p:nvPicPr>
          <p:cNvPr id="478" name="Google Shape;478;p80"/>
          <p:cNvPicPr preferRelativeResize="0"/>
          <p:nvPr/>
        </p:nvPicPr>
        <p:blipFill>
          <a:blip r:embed="rId6">
            <a:alphaModFix/>
          </a:blip>
          <a:stretch>
            <a:fillRect/>
          </a:stretch>
        </p:blipFill>
        <p:spPr>
          <a:xfrm>
            <a:off x="4675473" y="3306624"/>
            <a:ext cx="4010626" cy="225597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1"/>
          <p:cNvSpPr txBox="1"/>
          <p:nvPr>
            <p:ph type="title"/>
          </p:nvPr>
        </p:nvSpPr>
        <p:spPr>
          <a:xfrm>
            <a:off x="454125" y="32048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600">
                <a:highlight>
                  <a:schemeClr val="lt1"/>
                </a:highlight>
                <a:latin typeface="Courier New"/>
                <a:ea typeface="Courier New"/>
                <a:cs typeface="Courier New"/>
                <a:sym typeface="Courier New"/>
              </a:rPr>
              <a:t>DETAILS</a:t>
            </a:r>
            <a:r>
              <a:rPr b="1" lang="en" sz="1620">
                <a:latin typeface="Courier New"/>
                <a:ea typeface="Courier New"/>
                <a:cs typeface="Courier New"/>
                <a:sym typeface="Courier New"/>
              </a:rPr>
              <a:t> </a:t>
            </a:r>
            <a:r>
              <a:rPr b="1" lang="en" sz="1600">
                <a:highlight>
                  <a:schemeClr val="lt1"/>
                </a:highlight>
                <a:latin typeface="Courier New"/>
                <a:ea typeface="Courier New"/>
                <a:cs typeface="Courier New"/>
                <a:sym typeface="Courier New"/>
              </a:rPr>
              <a:t>HERE</a:t>
            </a:r>
            <a:endParaRPr b="1" sz="1620">
              <a:latin typeface="Courier New"/>
              <a:ea typeface="Courier New"/>
              <a:cs typeface="Courier New"/>
              <a:sym typeface="Courier New"/>
            </a:endParaRPr>
          </a:p>
        </p:txBody>
      </p:sp>
      <p:sp>
        <p:nvSpPr>
          <p:cNvPr id="484" name="Google Shape;484;p81"/>
          <p:cNvSpPr txBox="1"/>
          <p:nvPr/>
        </p:nvSpPr>
        <p:spPr>
          <a:xfrm>
            <a:off x="311700" y="1246278"/>
            <a:ext cx="8373300" cy="14775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Music, books, movies, video games &amp; TV Shows that are in common with other users can be seen on this page by the user.</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User can arrive on this page by clicking the "mutual media" button on the profile of other users.</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uses _GET method.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endParaRPr sz="1200">
              <a:solidFill>
                <a:srgbClr val="C9D1D9"/>
              </a:solidFill>
              <a:highlight>
                <a:srgbClr val="0D1117"/>
              </a:highlight>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ph type="ctrTitle"/>
          </p:nvPr>
        </p:nvSpPr>
        <p:spPr>
          <a:xfrm>
            <a:off x="311700" y="-178500"/>
            <a:ext cx="8520600" cy="88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1800">
                <a:latin typeface="Courier New"/>
                <a:ea typeface="Courier New"/>
                <a:cs typeface="Courier New"/>
                <a:sym typeface="Courier New"/>
              </a:rPr>
              <a:t>References</a:t>
            </a:r>
            <a:endParaRPr sz="3180"/>
          </a:p>
        </p:txBody>
      </p:sp>
      <p:sp>
        <p:nvSpPr>
          <p:cNvPr id="87" name="Google Shape;87;p19"/>
          <p:cNvSpPr txBox="1"/>
          <p:nvPr>
            <p:ph idx="1" type="subTitle"/>
          </p:nvPr>
        </p:nvSpPr>
        <p:spPr>
          <a:xfrm>
            <a:off x="173275" y="702167"/>
            <a:ext cx="8891700" cy="4690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lang="en" sz="1300">
                <a:solidFill>
                  <a:schemeClr val="dk1"/>
                </a:solidFill>
                <a:latin typeface="Lora"/>
                <a:ea typeface="Lora"/>
                <a:cs typeface="Lora"/>
                <a:sym typeface="Lora"/>
              </a:rPr>
              <a:t>This project would not have been possible without the glory of the internet forums, the developer community and numerous Youtube tutorials. As a Scrum Master, I have recorded the most useful blog posts and front-end resources that we have looked into during the development phase. </a:t>
            </a:r>
            <a:endParaRPr sz="1300">
              <a:solidFill>
                <a:schemeClr val="dk1"/>
              </a:solidFill>
              <a:latin typeface="Lora"/>
              <a:ea typeface="Lora"/>
              <a:cs typeface="Lora"/>
              <a:sym typeface="Lora"/>
            </a:endParaRPr>
          </a:p>
          <a:p>
            <a:pPr indent="0" lvl="0" marL="0" rtl="0" algn="ctr">
              <a:lnSpc>
                <a:spcPct val="80000"/>
              </a:lnSpc>
              <a:spcBef>
                <a:spcPts val="0"/>
              </a:spcBef>
              <a:spcAft>
                <a:spcPts val="0"/>
              </a:spcAft>
              <a:buSzPts val="275"/>
              <a:buNone/>
            </a:pPr>
            <a:r>
              <a:t/>
            </a:r>
            <a:endParaRPr b="1" sz="1600">
              <a:solidFill>
                <a:schemeClr val="dk1"/>
              </a:solidFill>
              <a:latin typeface="Lora"/>
              <a:ea typeface="Lora"/>
              <a:cs typeface="Lora"/>
              <a:sym typeface="Lora"/>
            </a:endParaRPr>
          </a:p>
          <a:p>
            <a:pPr indent="0" lvl="0" marL="0" rtl="0" algn="ctr">
              <a:lnSpc>
                <a:spcPct val="80000"/>
              </a:lnSpc>
              <a:spcBef>
                <a:spcPts val="0"/>
              </a:spcBef>
              <a:spcAft>
                <a:spcPts val="0"/>
              </a:spcAft>
              <a:buSzPts val="275"/>
              <a:buNone/>
            </a:pPr>
            <a:r>
              <a:rPr b="1" lang="en" sz="1600">
                <a:solidFill>
                  <a:schemeClr val="dk1"/>
                </a:solidFill>
                <a:latin typeface="Courier New"/>
                <a:ea typeface="Courier New"/>
                <a:cs typeface="Courier New"/>
                <a:sym typeface="Courier New"/>
              </a:rPr>
              <a:t>Here is the complete list:</a:t>
            </a:r>
            <a:endParaRPr b="1" sz="1600">
              <a:solidFill>
                <a:schemeClr val="dk1"/>
              </a:solidFill>
              <a:latin typeface="Courier New"/>
              <a:ea typeface="Courier New"/>
              <a:cs typeface="Courier New"/>
              <a:sym typeface="Courier New"/>
            </a:endParaRPr>
          </a:p>
          <a:p>
            <a:pPr indent="0" lvl="0" marL="0" rtl="0" algn="ctr">
              <a:lnSpc>
                <a:spcPct val="80000"/>
              </a:lnSpc>
              <a:spcBef>
                <a:spcPts val="0"/>
              </a:spcBef>
              <a:spcAft>
                <a:spcPts val="0"/>
              </a:spcAft>
              <a:buSzPts val="275"/>
              <a:buNone/>
            </a:pPr>
            <a:r>
              <a:t/>
            </a:r>
            <a:endParaRPr b="1" sz="1300">
              <a:solidFill>
                <a:schemeClr val="dk1"/>
              </a:solidFill>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HTML Email Formatting- https://css-tricks.com/sending-nice-html-email-with-php/</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How to Make Responsive Website- https://www.browserstack.com/guide/how-to-create-responsive-website</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FPDF docs- http://www.fpdf.org/en/doc/index.php</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PHP Emails </a:t>
            </a:r>
            <a:r>
              <a:rPr lang="en" sz="1300">
                <a:solidFill>
                  <a:schemeClr val="dk1"/>
                </a:solidFill>
                <a:uFill>
                  <a:noFill/>
                </a:uFill>
                <a:latin typeface="Lora"/>
                <a:ea typeface="Lora"/>
                <a:cs typeface="Lora"/>
                <a:sym typeface="Lora"/>
                <a:hlinkClick r:id="rId3">
                  <a:extLst>
                    <a:ext uri="{A12FA001-AC4F-418D-AE19-62706E023703}">
                      <ahyp:hlinkClr val="tx"/>
                    </a:ext>
                  </a:extLst>
                </a:hlinkClick>
              </a:rPr>
              <a:t>https://www.geeksforgeeks.org/how-to-send-an-email-using-phpmailer/</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PDF Generation and Table Styling http://www.fpdf.org/en/script/script14.php</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404 Pages To Check Out- </a:t>
            </a:r>
            <a:r>
              <a:rPr lang="en" sz="1300" u="sng">
                <a:solidFill>
                  <a:schemeClr val="dk1"/>
                </a:solidFill>
                <a:latin typeface="Lora"/>
                <a:ea typeface="Lora"/>
                <a:cs typeface="Lora"/>
                <a:sym typeface="Lora"/>
                <a:hlinkClick r:id="rId4">
                  <a:extLst>
                    <a:ext uri="{A12FA001-AC4F-418D-AE19-62706E023703}">
                      <ahyp:hlinkClr val="tx"/>
                    </a:ext>
                  </a:extLst>
                </a:hlinkClick>
              </a:rPr>
              <a:t>https://www.searchenginejournal.com/404-page-examples/211154/</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Deployment Guide- https://www.google.com/amp/s/auth0.com/blog/amp/the-ultimate-guide-to-deploying-php-applications/</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Troubleshooting: Google Books Low Quality Covers- https://stackoverflow.com/questions/65562340/high-quality-book-covers-using-google-books-api</a:t>
            </a:r>
            <a:endParaRPr sz="1300">
              <a:solidFill>
                <a:schemeClr val="dk1"/>
              </a:solidFill>
              <a:latin typeface="Lora"/>
              <a:ea typeface="Lora"/>
              <a:cs typeface="Lora"/>
              <a:sym typeface="Lora"/>
            </a:endParaRPr>
          </a:p>
          <a:p>
            <a:pPr indent="0" lvl="0" marL="0" rtl="0" algn="l">
              <a:lnSpc>
                <a:spcPct val="137500"/>
              </a:lnSpc>
              <a:spcBef>
                <a:spcPts val="0"/>
              </a:spcBef>
              <a:spcAft>
                <a:spcPts val="0"/>
              </a:spcAft>
              <a:buNone/>
            </a:pPr>
            <a:r>
              <a:t/>
            </a:r>
            <a:endParaRPr sz="1200">
              <a:solidFill>
                <a:srgbClr val="BBBBBB"/>
              </a:solidFill>
              <a:highlight>
                <a:srgbClr val="121212"/>
              </a:highlight>
              <a:latin typeface="Lora"/>
              <a:ea typeface="Lora"/>
              <a:cs typeface="Lora"/>
              <a:sym typeface="Lor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2"/>
          <p:cNvSpPr txBox="1"/>
          <p:nvPr>
            <p:ph type="title"/>
          </p:nvPr>
        </p:nvSpPr>
        <p:spPr>
          <a:xfrm>
            <a:off x="0" y="-11"/>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600">
                <a:highlight>
                  <a:schemeClr val="lt1"/>
                </a:highlight>
                <a:latin typeface="Courier New"/>
                <a:ea typeface="Courier New"/>
                <a:cs typeface="Courier New"/>
                <a:sym typeface="Courier New"/>
              </a:rPr>
              <a:t>MediaAPIs</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Book</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index</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php</a:t>
            </a:r>
            <a:endParaRPr sz="3400"/>
          </a:p>
        </p:txBody>
      </p:sp>
      <p:pic>
        <p:nvPicPr>
          <p:cNvPr id="490" name="Google Shape;490;p82"/>
          <p:cNvPicPr preferRelativeResize="0"/>
          <p:nvPr/>
        </p:nvPicPr>
        <p:blipFill rotWithShape="1">
          <a:blip r:embed="rId3">
            <a:alphaModFix/>
          </a:blip>
          <a:srcRect b="0" l="0" r="0" t="0"/>
          <a:stretch/>
        </p:blipFill>
        <p:spPr>
          <a:xfrm>
            <a:off x="333250" y="1014222"/>
            <a:ext cx="8200627" cy="4330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3"/>
          <p:cNvSpPr txBox="1"/>
          <p:nvPr>
            <p:ph type="title"/>
          </p:nvPr>
        </p:nvSpPr>
        <p:spPr>
          <a:xfrm>
            <a:off x="311700" y="405447"/>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600">
                <a:highlight>
                  <a:schemeClr val="lt1"/>
                </a:highlight>
                <a:latin typeface="Courier New"/>
                <a:ea typeface="Courier New"/>
                <a:cs typeface="Courier New"/>
                <a:sym typeface="Courier New"/>
              </a:rPr>
              <a:t>DETAILS HERE</a:t>
            </a:r>
            <a:endParaRPr b="1" sz="1600">
              <a:highlight>
                <a:schemeClr val="lt1"/>
              </a:highlight>
              <a:latin typeface="Courier New"/>
              <a:ea typeface="Courier New"/>
              <a:cs typeface="Courier New"/>
              <a:sym typeface="Courier New"/>
            </a:endParaRPr>
          </a:p>
        </p:txBody>
      </p:sp>
      <p:sp>
        <p:nvSpPr>
          <p:cNvPr id="496" name="Google Shape;496;p83"/>
          <p:cNvSpPr txBox="1"/>
          <p:nvPr/>
        </p:nvSpPr>
        <p:spPr>
          <a:xfrm>
            <a:off x="420414" y="1307954"/>
            <a:ext cx="8261100" cy="523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is used to find information for any book searched by the user.</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Google Books API.</a:t>
            </a:r>
            <a:endParaRPr i="0" sz="1400" u="none" cap="none" strike="noStrike">
              <a:solidFill>
                <a:schemeClr val="dk1"/>
              </a:solidFill>
              <a:latin typeface="Lora"/>
              <a:ea typeface="Lora"/>
              <a:cs typeface="Lora"/>
              <a:sym typeface="Lor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4"/>
          <p:cNvSpPr txBox="1"/>
          <p:nvPr>
            <p:ph type="title"/>
          </p:nvPr>
        </p:nvSpPr>
        <p:spPr>
          <a:xfrm>
            <a:off x="391200" y="156186"/>
            <a:ext cx="8520600" cy="636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62742"/>
              <a:buFont typeface="Arial"/>
              <a:buNone/>
            </a:pPr>
            <a:r>
              <a:rPr b="1" lang="en" sz="1750">
                <a:highlight>
                  <a:schemeClr val="lt1"/>
                </a:highlight>
                <a:latin typeface="Courier New"/>
                <a:ea typeface="Courier New"/>
                <a:cs typeface="Courier New"/>
                <a:sym typeface="Courier New"/>
              </a:rPr>
              <a:t>MediaAPIs</a:t>
            </a:r>
            <a:r>
              <a:rPr b="1" lang="en" sz="1750">
                <a:latin typeface="Courier New"/>
                <a:ea typeface="Courier New"/>
                <a:cs typeface="Courier New"/>
                <a:sym typeface="Courier New"/>
              </a:rPr>
              <a:t>/</a:t>
            </a:r>
            <a:r>
              <a:rPr b="1" lang="en" sz="1750">
                <a:highlight>
                  <a:schemeClr val="lt1"/>
                </a:highlight>
                <a:latin typeface="Courier New"/>
                <a:ea typeface="Courier New"/>
                <a:cs typeface="Courier New"/>
                <a:sym typeface="Courier New"/>
              </a:rPr>
              <a:t>Movies/index</a:t>
            </a:r>
            <a:r>
              <a:rPr b="1" lang="en" sz="1750">
                <a:latin typeface="Courier New"/>
                <a:ea typeface="Courier New"/>
                <a:cs typeface="Courier New"/>
                <a:sym typeface="Courier New"/>
              </a:rPr>
              <a:t>.</a:t>
            </a:r>
            <a:r>
              <a:rPr b="1" lang="en" sz="1750">
                <a:highlight>
                  <a:schemeClr val="lt1"/>
                </a:highlight>
                <a:latin typeface="Courier New"/>
                <a:ea typeface="Courier New"/>
                <a:cs typeface="Courier New"/>
                <a:sym typeface="Courier New"/>
              </a:rPr>
              <a:t>php</a:t>
            </a:r>
            <a:endParaRPr b="1" sz="1750">
              <a:latin typeface="Courier New"/>
              <a:ea typeface="Courier New"/>
              <a:cs typeface="Courier New"/>
              <a:sym typeface="Courier New"/>
            </a:endParaRPr>
          </a:p>
          <a:p>
            <a:pPr indent="0" lvl="0" marL="0" rtl="0" algn="l">
              <a:lnSpc>
                <a:spcPct val="100000"/>
              </a:lnSpc>
              <a:spcBef>
                <a:spcPts val="0"/>
              </a:spcBef>
              <a:spcAft>
                <a:spcPts val="0"/>
              </a:spcAft>
              <a:buSzPct val="175000"/>
              <a:buNone/>
            </a:pPr>
            <a:r>
              <a:t/>
            </a:r>
            <a:endParaRPr b="1" sz="1600">
              <a:highlight>
                <a:schemeClr val="lt1"/>
              </a:highlight>
              <a:latin typeface="Courier New"/>
              <a:ea typeface="Courier New"/>
              <a:cs typeface="Courier New"/>
              <a:sym typeface="Courier New"/>
            </a:endParaRPr>
          </a:p>
        </p:txBody>
      </p:sp>
      <p:sp>
        <p:nvSpPr>
          <p:cNvPr id="502" name="Google Shape;502;p84"/>
          <p:cNvSpPr txBox="1"/>
          <p:nvPr>
            <p:ph type="title"/>
          </p:nvPr>
        </p:nvSpPr>
        <p:spPr>
          <a:xfrm>
            <a:off x="1332975" y="3459944"/>
            <a:ext cx="6505500" cy="143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410">
                <a:highlight>
                  <a:schemeClr val="lt1"/>
                </a:highlight>
                <a:latin typeface="Courier New"/>
                <a:ea typeface="Courier New"/>
                <a:cs typeface="Courier New"/>
                <a:sym typeface="Courier New"/>
              </a:rPr>
              <a:t>HERE</a:t>
            </a:r>
            <a:endParaRPr sz="3120">
              <a:highlight>
                <a:schemeClr val="lt1"/>
              </a:highlight>
            </a:endParaRPr>
          </a:p>
        </p:txBody>
      </p:sp>
      <p:pic>
        <p:nvPicPr>
          <p:cNvPr id="503" name="Google Shape;503;p84"/>
          <p:cNvPicPr preferRelativeResize="0"/>
          <p:nvPr/>
        </p:nvPicPr>
        <p:blipFill rotWithShape="1">
          <a:blip r:embed="rId3">
            <a:alphaModFix/>
          </a:blip>
          <a:srcRect b="0" l="0" r="0" t="0"/>
          <a:stretch/>
        </p:blipFill>
        <p:spPr>
          <a:xfrm>
            <a:off x="391200" y="998111"/>
            <a:ext cx="8164248" cy="432358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00">
                <a:latin typeface="Courier New"/>
                <a:ea typeface="Courier New"/>
                <a:cs typeface="Courier New"/>
                <a:sym typeface="Courier New"/>
              </a:rPr>
              <a:t>DETAILS HERE</a:t>
            </a:r>
            <a:endParaRPr b="1" sz="1600">
              <a:latin typeface="Courier New"/>
              <a:ea typeface="Courier New"/>
              <a:cs typeface="Courier New"/>
              <a:sym typeface="Courier New"/>
            </a:endParaRPr>
          </a:p>
        </p:txBody>
      </p:sp>
      <p:sp>
        <p:nvSpPr>
          <p:cNvPr id="509" name="Google Shape;509;p85"/>
          <p:cNvSpPr txBox="1"/>
          <p:nvPr/>
        </p:nvSpPr>
        <p:spPr>
          <a:xfrm>
            <a:off x="315310" y="1424736"/>
            <a:ext cx="8534400" cy="523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is used to find information for any Movie searched by the user.</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TMDB(Television and Movie Database) API</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6"/>
          <p:cNvSpPr txBox="1"/>
          <p:nvPr>
            <p:ph type="title"/>
          </p:nvPr>
        </p:nvSpPr>
        <p:spPr>
          <a:xfrm>
            <a:off x="469750" y="88289"/>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600">
                <a:highlight>
                  <a:schemeClr val="lt1"/>
                </a:highlight>
                <a:latin typeface="Courier New"/>
                <a:ea typeface="Courier New"/>
                <a:cs typeface="Courier New"/>
                <a:sym typeface="Courier New"/>
              </a:rPr>
              <a:t>MediaAPIs</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TV</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index</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php</a:t>
            </a:r>
            <a:endParaRPr sz="1800">
              <a:latin typeface="Times New Roman"/>
              <a:ea typeface="Times New Roman"/>
              <a:cs typeface="Times New Roman"/>
              <a:sym typeface="Times New Roman"/>
            </a:endParaRPr>
          </a:p>
        </p:txBody>
      </p:sp>
      <p:pic>
        <p:nvPicPr>
          <p:cNvPr id="515" name="Google Shape;515;p86"/>
          <p:cNvPicPr preferRelativeResize="0"/>
          <p:nvPr/>
        </p:nvPicPr>
        <p:blipFill rotWithShape="1">
          <a:blip r:embed="rId3">
            <a:alphaModFix/>
          </a:blip>
          <a:srcRect b="0" l="0" r="0" t="0"/>
          <a:stretch/>
        </p:blipFill>
        <p:spPr>
          <a:xfrm>
            <a:off x="469750" y="812203"/>
            <a:ext cx="8204501" cy="434661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7"/>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1600">
                <a:latin typeface="Courier New"/>
                <a:ea typeface="Courier New"/>
                <a:cs typeface="Courier New"/>
                <a:sym typeface="Courier New"/>
              </a:rPr>
              <a:t>DETAILS HERE</a:t>
            </a:r>
            <a:endParaRPr/>
          </a:p>
        </p:txBody>
      </p:sp>
      <p:sp>
        <p:nvSpPr>
          <p:cNvPr id="521" name="Google Shape;521;p87"/>
          <p:cNvSpPr txBox="1"/>
          <p:nvPr/>
        </p:nvSpPr>
        <p:spPr>
          <a:xfrm>
            <a:off x="304800" y="1506482"/>
            <a:ext cx="8534400" cy="523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This page is used to find information for any tv-show searched by the user.</a:t>
            </a:r>
            <a:endParaRPr i="0" sz="1400" u="none" cap="none" strike="noStrike">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makes use of the TMDB(Television and Movie Database) API.</a:t>
            </a:r>
            <a:endParaRPr i="0" sz="1400" u="none" cap="none" strike="noStrike">
              <a:solidFill>
                <a:schemeClr val="dk1"/>
              </a:solidFill>
              <a:latin typeface="Lora"/>
              <a:ea typeface="Lora"/>
              <a:cs typeface="Lora"/>
              <a:sym typeface="Lor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8"/>
          <p:cNvSpPr txBox="1"/>
          <p:nvPr>
            <p:ph type="title"/>
          </p:nvPr>
        </p:nvSpPr>
        <p:spPr>
          <a:xfrm>
            <a:off x="437275" y="16447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600">
                <a:highlight>
                  <a:schemeClr val="lt1"/>
                </a:highlight>
                <a:latin typeface="Courier New"/>
                <a:ea typeface="Courier New"/>
                <a:cs typeface="Courier New"/>
                <a:sym typeface="Courier New"/>
              </a:rPr>
              <a:t>MediaAPIs</a:t>
            </a:r>
            <a:r>
              <a:rPr lang="en" sz="17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Vidoegames</a:t>
            </a:r>
            <a:r>
              <a:rPr lang="en" sz="17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index</a:t>
            </a:r>
            <a:r>
              <a:rPr lang="en" sz="17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php</a:t>
            </a:r>
            <a:endParaRPr sz="3300"/>
          </a:p>
        </p:txBody>
      </p:sp>
      <p:pic>
        <p:nvPicPr>
          <p:cNvPr id="527" name="Google Shape;527;p88"/>
          <p:cNvPicPr preferRelativeResize="0"/>
          <p:nvPr/>
        </p:nvPicPr>
        <p:blipFill rotWithShape="1">
          <a:blip r:embed="rId3">
            <a:alphaModFix/>
          </a:blip>
          <a:srcRect b="0" l="0" r="0" t="0"/>
          <a:stretch/>
        </p:blipFill>
        <p:spPr>
          <a:xfrm>
            <a:off x="437275" y="943203"/>
            <a:ext cx="8269450" cy="436269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9"/>
          <p:cNvSpPr txBox="1"/>
          <p:nvPr>
            <p:ph type="title"/>
          </p:nvPr>
        </p:nvSpPr>
        <p:spPr>
          <a:xfrm>
            <a:off x="311700" y="352047"/>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1600">
                <a:latin typeface="Courier New"/>
                <a:ea typeface="Courier New"/>
                <a:cs typeface="Courier New"/>
                <a:sym typeface="Courier New"/>
              </a:rPr>
              <a:t>DETAILS HERE</a:t>
            </a:r>
            <a:endParaRPr/>
          </a:p>
        </p:txBody>
      </p:sp>
      <p:sp>
        <p:nvSpPr>
          <p:cNvPr id="533" name="Google Shape;533;p89"/>
          <p:cNvSpPr txBox="1"/>
          <p:nvPr/>
        </p:nvSpPr>
        <p:spPr>
          <a:xfrm>
            <a:off x="409903" y="1354667"/>
            <a:ext cx="8198100" cy="5232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This page is used to find information for any videogame searched by the user.</a:t>
            </a:r>
            <a:endParaRPr i="0" sz="1400" u="none" cap="none" strike="noStrike">
              <a:solidFill>
                <a:schemeClr val="dk1"/>
              </a:solidFill>
              <a:latin typeface="Lora"/>
              <a:ea typeface="Lora"/>
              <a:cs typeface="Lora"/>
              <a:sym typeface="Lora"/>
            </a:endParaRPr>
          </a:p>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makes us of the RAWG API.</a:t>
            </a:r>
            <a:endParaRPr i="0" sz="1400" u="none" cap="none" strike="noStrike">
              <a:solidFill>
                <a:schemeClr val="dk1"/>
              </a:solidFill>
              <a:latin typeface="Lora"/>
              <a:ea typeface="Lora"/>
              <a:cs typeface="Lora"/>
              <a:sym typeface="Lor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0"/>
          <p:cNvSpPr txBox="1"/>
          <p:nvPr>
            <p:ph type="title"/>
          </p:nvPr>
        </p:nvSpPr>
        <p:spPr>
          <a:xfrm>
            <a:off x="444525" y="103311"/>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600">
                <a:highlight>
                  <a:schemeClr val="lt1"/>
                </a:highlight>
                <a:latin typeface="Courier New"/>
                <a:ea typeface="Courier New"/>
                <a:cs typeface="Courier New"/>
                <a:sym typeface="Courier New"/>
              </a:rPr>
              <a:t>MediaAPIs</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Album</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index</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php</a:t>
            </a:r>
            <a:endParaRPr sz="3400"/>
          </a:p>
        </p:txBody>
      </p:sp>
      <p:pic>
        <p:nvPicPr>
          <p:cNvPr id="539" name="Google Shape;539;p90"/>
          <p:cNvPicPr preferRelativeResize="0"/>
          <p:nvPr/>
        </p:nvPicPr>
        <p:blipFill rotWithShape="1">
          <a:blip r:embed="rId3">
            <a:alphaModFix/>
          </a:blip>
          <a:srcRect b="0" l="0" r="0" t="0"/>
          <a:stretch/>
        </p:blipFill>
        <p:spPr>
          <a:xfrm>
            <a:off x="444513" y="953219"/>
            <a:ext cx="8254973" cy="434661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1"/>
          <p:cNvSpPr txBox="1"/>
          <p:nvPr/>
        </p:nvSpPr>
        <p:spPr>
          <a:xfrm>
            <a:off x="420414" y="1284598"/>
            <a:ext cx="8166600" cy="5232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This page is used to find information for any album/music searched by the user.</a:t>
            </a:r>
            <a:endParaRPr i="0" sz="1400" u="none" cap="none" strike="noStrike">
              <a:solidFill>
                <a:schemeClr val="dk1"/>
              </a:solidFill>
              <a:latin typeface="Lora"/>
              <a:ea typeface="Lora"/>
              <a:cs typeface="Lora"/>
              <a:sym typeface="Lora"/>
            </a:endParaRPr>
          </a:p>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makes use of the Last.FM API.</a:t>
            </a:r>
            <a:endParaRPr i="0" sz="1400" u="none" cap="none" strike="noStrike">
              <a:solidFill>
                <a:schemeClr val="dk1"/>
              </a:solidFill>
              <a:latin typeface="Lora"/>
              <a:ea typeface="Lora"/>
              <a:cs typeface="Lora"/>
              <a:sym typeface="Lora"/>
            </a:endParaRPr>
          </a:p>
        </p:txBody>
      </p:sp>
      <p:sp>
        <p:nvSpPr>
          <p:cNvPr id="545" name="Google Shape;545;p91"/>
          <p:cNvSpPr txBox="1"/>
          <p:nvPr/>
        </p:nvSpPr>
        <p:spPr>
          <a:xfrm>
            <a:off x="463200" y="339125"/>
            <a:ext cx="336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ph idx="1" type="subTitle"/>
          </p:nvPr>
        </p:nvSpPr>
        <p:spPr>
          <a:xfrm>
            <a:off x="173275" y="194167"/>
            <a:ext cx="8891700" cy="5217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sz="1300">
              <a:solidFill>
                <a:schemeClr val="dk1"/>
              </a:solidFill>
              <a:latin typeface="Lora"/>
              <a:ea typeface="Lora"/>
              <a:cs typeface="Lora"/>
              <a:sym typeface="Lora"/>
            </a:endParaRPr>
          </a:p>
          <a:p>
            <a:pPr indent="-317500" lvl="0" marL="457200" marR="0" rtl="0" algn="l">
              <a:lnSpc>
                <a:spcPct val="115000"/>
              </a:lnSpc>
              <a:spcBef>
                <a:spcPts val="0"/>
              </a:spcBef>
              <a:spcAft>
                <a:spcPts val="0"/>
              </a:spcAft>
              <a:buClr>
                <a:schemeClr val="dk1"/>
              </a:buClr>
              <a:buSzPts val="1400"/>
              <a:buChar char="❏"/>
            </a:pPr>
            <a:r>
              <a:rPr lang="en" sz="1300">
                <a:solidFill>
                  <a:schemeClr val="dk1"/>
                </a:solidFill>
                <a:latin typeface="Lora"/>
                <a:ea typeface="Lora"/>
                <a:cs typeface="Lora"/>
                <a:sym typeface="Lora"/>
              </a:rPr>
              <a:t>GIT Undo- https://stackoverflow.com/questions/1616957/how-do-you-roll-back-reset-a-git-repository-to-a-particular-commit</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Sweet Alerts - Used on Login, SignUp and Welcome pages- https://sweetalert.js.org/guides/#getting-started</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Writing Test Cases- https://www.guru99.com/test-case.html</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Dialog Box Open - https://codepen.io/highnessatharva/pen/KKoGdvO</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Glowing Social Icons - https://codepen.io/highnessatharva/pen/OJvwZNy</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Responsive HTML Table - https://codepen.io/highnessatharva/pen/KKooRLj</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AutoSorting HTML </a:t>
            </a:r>
            <a:r>
              <a:rPr lang="en" sz="1300">
                <a:solidFill>
                  <a:schemeClr val="dk1"/>
                </a:solidFill>
                <a:latin typeface="Lora"/>
                <a:ea typeface="Lora"/>
                <a:cs typeface="Lora"/>
                <a:sym typeface="Lora"/>
              </a:rPr>
              <a:t>Table</a:t>
            </a:r>
            <a:r>
              <a:rPr lang="en" sz="1300">
                <a:solidFill>
                  <a:schemeClr val="dk1"/>
                </a:solidFill>
                <a:latin typeface="Lora"/>
                <a:ea typeface="Lora"/>
                <a:cs typeface="Lora"/>
                <a:sym typeface="Lora"/>
              </a:rPr>
              <a:t> - https://codepen.io/highnessatharva/details/KKoJoPv</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Sliding Social Feed - https://codepen.io/seyedi/pen/zYoeLEv</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Edit Profile Page Styling - </a:t>
            </a:r>
            <a:r>
              <a:rPr lang="en" sz="1300">
                <a:solidFill>
                  <a:schemeClr val="dk1"/>
                </a:solidFill>
                <a:uFill>
                  <a:noFill/>
                </a:uFill>
                <a:latin typeface="Lora"/>
                <a:ea typeface="Lora"/>
                <a:cs typeface="Lora"/>
                <a:sym typeface="Lora"/>
                <a:hlinkClick r:id="rId3">
                  <a:extLst>
                    <a:ext uri="{A12FA001-AC4F-418D-AE19-62706E023703}">
                      <ahyp:hlinkClr val="tx"/>
                    </a:ext>
                  </a:extLst>
                </a:hlinkClick>
              </a:rPr>
              <a:t>https://codepen.io/fat_64/pen/YzPeNwR</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Landing Page fancy animation #1 - https://tympanus.net/Tutorials/ImageGridMotionEffect/</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Landing Page fancy animation #2 - </a:t>
            </a:r>
            <a:r>
              <a:rPr lang="en" sz="1300" u="sng">
                <a:solidFill>
                  <a:schemeClr val="dk1"/>
                </a:solidFill>
                <a:latin typeface="Lora"/>
                <a:ea typeface="Lora"/>
                <a:cs typeface="Lora"/>
                <a:sym typeface="Lora"/>
                <a:hlinkClick r:id="rId4">
                  <a:extLst>
                    <a:ext uri="{A12FA001-AC4F-418D-AE19-62706E023703}">
                      <ahyp:hlinkClr val="tx"/>
                    </a:ext>
                  </a:extLst>
                </a:hlinkClick>
              </a:rPr>
              <a:t>https://tympanus.net/Development/RapidLayersAnimation/</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Carousel Animation (Use for features/media showcase - https://nickpiscitelli.github.io/Glider.js/</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Cursor Tracker - https://tympanus.net/Tutorials/codrops-masked-hero/</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Bootstrap UI Components and Theme Kits - https://mdbootstrap.com/</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UI Kit for Admin page - https://mdbootstrap.com/docs/standard/design-blocks/admin/</a:t>
            </a:r>
            <a:endParaRPr sz="1300">
              <a:solidFill>
                <a:schemeClr val="dk1"/>
              </a:solidFill>
              <a:latin typeface="Lora"/>
              <a:ea typeface="Lora"/>
              <a:cs typeface="Lora"/>
              <a:sym typeface="Lora"/>
            </a:endParaRPr>
          </a:p>
          <a:p>
            <a:pPr indent="0" lvl="0" marL="457200" marR="0" rtl="0" algn="l">
              <a:lnSpc>
                <a:spcPct val="115000"/>
              </a:lnSpc>
              <a:spcBef>
                <a:spcPts val="0"/>
              </a:spcBef>
              <a:spcAft>
                <a:spcPts val="0"/>
              </a:spcAft>
              <a:buNone/>
            </a:pPr>
            <a:r>
              <a:t/>
            </a:r>
            <a:endParaRPr sz="1300">
              <a:latin typeface="Lora"/>
              <a:ea typeface="Lora"/>
              <a:cs typeface="Lora"/>
              <a:sym typeface="Lora"/>
            </a:endParaRPr>
          </a:p>
          <a:p>
            <a:pPr indent="0" lvl="0" marL="0" rtl="0" algn="l">
              <a:lnSpc>
                <a:spcPct val="137500"/>
              </a:lnSpc>
              <a:spcBef>
                <a:spcPts val="0"/>
              </a:spcBef>
              <a:spcAft>
                <a:spcPts val="0"/>
              </a:spcAft>
              <a:buNone/>
            </a:pPr>
            <a:r>
              <a:t/>
            </a:r>
            <a:endParaRPr sz="1200">
              <a:solidFill>
                <a:srgbClr val="BBBBBB"/>
              </a:solidFill>
              <a:highlight>
                <a:srgbClr val="121212"/>
              </a:highlight>
              <a:latin typeface="Courier New"/>
              <a:ea typeface="Courier New"/>
              <a:cs typeface="Courier New"/>
              <a:sym typeface="Courier New"/>
            </a:endParaRPr>
          </a:p>
          <a:p>
            <a:pPr indent="0" lvl="0" marL="0" rtl="0" algn="l">
              <a:lnSpc>
                <a:spcPct val="137500"/>
              </a:lnSpc>
              <a:spcBef>
                <a:spcPts val="0"/>
              </a:spcBef>
              <a:spcAft>
                <a:spcPts val="0"/>
              </a:spcAft>
              <a:buNone/>
            </a:pPr>
            <a:r>
              <a:t/>
            </a:r>
            <a:endParaRPr sz="1200">
              <a:solidFill>
                <a:srgbClr val="BBBBBB"/>
              </a:solidFill>
              <a:highlight>
                <a:srgbClr val="121212"/>
              </a:highlight>
              <a:latin typeface="Courier New"/>
              <a:ea typeface="Courier New"/>
              <a:cs typeface="Courier New"/>
              <a:sym typeface="Courier New"/>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2"/>
          <p:cNvSpPr txBox="1"/>
          <p:nvPr>
            <p:ph type="title"/>
          </p:nvPr>
        </p:nvSpPr>
        <p:spPr>
          <a:xfrm>
            <a:off x="228000" y="223625"/>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media_list_view.php</a:t>
            </a:r>
            <a:endParaRPr sz="1920"/>
          </a:p>
        </p:txBody>
      </p:sp>
      <p:pic>
        <p:nvPicPr>
          <p:cNvPr id="551" name="Google Shape;551;p92"/>
          <p:cNvPicPr preferRelativeResize="0"/>
          <p:nvPr/>
        </p:nvPicPr>
        <p:blipFill>
          <a:blip r:embed="rId3">
            <a:alphaModFix/>
          </a:blip>
          <a:stretch>
            <a:fillRect/>
          </a:stretch>
        </p:blipFill>
        <p:spPr>
          <a:xfrm>
            <a:off x="391850" y="740350"/>
            <a:ext cx="8360309" cy="47026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ph type="title"/>
          </p:nvPr>
        </p:nvSpPr>
        <p:spPr>
          <a:xfrm>
            <a:off x="311700" y="334247"/>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1600">
                <a:latin typeface="Courier New"/>
                <a:ea typeface="Courier New"/>
                <a:cs typeface="Courier New"/>
                <a:sym typeface="Courier New"/>
              </a:rPr>
              <a:t>DETAILS HERE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4"/>
          <p:cNvSpPr txBox="1"/>
          <p:nvPr>
            <p:ph type="title"/>
          </p:nvPr>
        </p:nvSpPr>
        <p:spPr>
          <a:xfrm>
            <a:off x="311700" y="169375"/>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00">
                <a:highlight>
                  <a:schemeClr val="lt1"/>
                </a:highlight>
                <a:latin typeface="Courier New"/>
                <a:ea typeface="Courier New"/>
                <a:cs typeface="Courier New"/>
                <a:sym typeface="Courier New"/>
              </a:rPr>
              <a:t>profile</a:t>
            </a:r>
            <a:r>
              <a:rPr lang="en"/>
              <a:t>.</a:t>
            </a:r>
            <a:r>
              <a:rPr b="1" lang="en" sz="1600">
                <a:highlight>
                  <a:schemeClr val="lt1"/>
                </a:highlight>
                <a:latin typeface="Courier New"/>
                <a:ea typeface="Courier New"/>
                <a:cs typeface="Courier New"/>
                <a:sym typeface="Courier New"/>
              </a:rPr>
              <a:t>php</a:t>
            </a:r>
            <a:endParaRPr/>
          </a:p>
        </p:txBody>
      </p:sp>
      <p:pic>
        <p:nvPicPr>
          <p:cNvPr id="562" name="Google Shape;562;p94"/>
          <p:cNvPicPr preferRelativeResize="0"/>
          <p:nvPr/>
        </p:nvPicPr>
        <p:blipFill>
          <a:blip r:embed="rId3">
            <a:alphaModFix/>
          </a:blip>
          <a:stretch>
            <a:fillRect/>
          </a:stretch>
        </p:blipFill>
        <p:spPr>
          <a:xfrm>
            <a:off x="394325" y="805675"/>
            <a:ext cx="8185824" cy="46045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5"/>
          <p:cNvSpPr txBox="1"/>
          <p:nvPr>
            <p:ph type="title"/>
          </p:nvPr>
        </p:nvSpPr>
        <p:spPr>
          <a:xfrm>
            <a:off x="311700" y="1050897"/>
            <a:ext cx="8520600" cy="3613200"/>
          </a:xfrm>
          <a:prstGeom prst="rect">
            <a:avLst/>
          </a:prstGeom>
          <a:noFill/>
          <a:ln>
            <a:noFill/>
          </a:ln>
        </p:spPr>
        <p:txBody>
          <a:bodyPr anchorCtr="0" anchor="t" bIns="91425" lIns="91425" spcFirstLastPara="1" rIns="91425" wrap="square" tIns="91425">
            <a:noAutofit/>
          </a:bodyPr>
          <a:lstStyle/>
          <a:p>
            <a:pPr indent="-317500" lvl="0" marL="457200" rtl="0" algn="l">
              <a:lnSpc>
                <a:spcPct val="143000"/>
              </a:lnSpc>
              <a:spcBef>
                <a:spcPts val="0"/>
              </a:spcBef>
              <a:spcAft>
                <a:spcPts val="0"/>
              </a:spcAft>
              <a:buSzPts val="1400"/>
              <a:buFont typeface="Lora"/>
              <a:buChar char="❏"/>
            </a:pPr>
            <a:r>
              <a:rPr lang="en" sz="1400">
                <a:highlight>
                  <a:schemeClr val="lt1"/>
                </a:highlight>
                <a:latin typeface="Lora"/>
                <a:ea typeface="Lora"/>
                <a:cs typeface="Lora"/>
                <a:sym typeface="Lora"/>
              </a:rPr>
              <a:t>The main profile page of  the user. The most important page to this project.</a:t>
            </a:r>
            <a:endParaRPr sz="1400">
              <a:highlight>
                <a:schemeClr val="lt1"/>
              </a:highlight>
              <a:latin typeface="Lora"/>
              <a:ea typeface="Lora"/>
              <a:cs typeface="Lora"/>
              <a:sym typeface="Lora"/>
            </a:endParaRPr>
          </a:p>
          <a:p>
            <a:pPr indent="0" lvl="0" marL="457200" rtl="0" algn="l">
              <a:lnSpc>
                <a:spcPct val="143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43000"/>
              </a:lnSpc>
              <a:spcBef>
                <a:spcPts val="0"/>
              </a:spcBef>
              <a:spcAft>
                <a:spcPts val="0"/>
              </a:spcAft>
              <a:buSzPts val="1400"/>
              <a:buFont typeface="Lora"/>
              <a:buChar char="❏"/>
            </a:pPr>
            <a:r>
              <a:rPr lang="en" sz="1400">
                <a:highlight>
                  <a:schemeClr val="lt1"/>
                </a:highlight>
                <a:latin typeface="Lora"/>
                <a:ea typeface="Lora"/>
                <a:cs typeface="Lora"/>
                <a:sym typeface="Lora"/>
              </a:rPr>
              <a:t>checks if user has logged in and grabs the username from the database. If the username is mentioned in the url address, the username is grabbed using a "Get" request and the user data corresponding to the username is grabbed from the database. (may be the same user or may be a public profile url of another user)</a:t>
            </a:r>
            <a:endParaRPr sz="1400">
              <a:highlight>
                <a:schemeClr val="lt1"/>
              </a:highlight>
              <a:latin typeface="Lora"/>
              <a:ea typeface="Lora"/>
              <a:cs typeface="Lora"/>
              <a:sym typeface="Lora"/>
            </a:endParaRPr>
          </a:p>
          <a:p>
            <a:pPr indent="0" lvl="0" marL="457200" rtl="0" algn="l">
              <a:lnSpc>
                <a:spcPct val="143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43000"/>
              </a:lnSpc>
              <a:spcBef>
                <a:spcPts val="0"/>
              </a:spcBef>
              <a:spcAft>
                <a:spcPts val="0"/>
              </a:spcAft>
              <a:buSzPts val="1400"/>
              <a:buFont typeface="Lora"/>
              <a:buChar char="❏"/>
            </a:pPr>
            <a:r>
              <a:rPr lang="en" sz="1400">
                <a:highlight>
                  <a:schemeClr val="lt1"/>
                </a:highlight>
                <a:latin typeface="Lora"/>
                <a:ea typeface="Lora"/>
                <a:cs typeface="Lora"/>
                <a:sym typeface="Lora"/>
              </a:rPr>
              <a:t>this file requires the dependency - wydrn.php</a:t>
            </a:r>
            <a:endParaRPr sz="1400">
              <a:highlight>
                <a:schemeClr val="lt1"/>
              </a:highlight>
              <a:latin typeface="Lora"/>
              <a:ea typeface="Lora"/>
              <a:cs typeface="Lora"/>
              <a:sym typeface="Lora"/>
            </a:endParaRPr>
          </a:p>
          <a:p>
            <a:pPr indent="0" lvl="0" marL="0" rtl="0" algn="l">
              <a:lnSpc>
                <a:spcPct val="143000"/>
              </a:lnSpc>
              <a:spcBef>
                <a:spcPts val="0"/>
              </a:spcBef>
              <a:spcAft>
                <a:spcPts val="0"/>
              </a:spcAft>
              <a:buSzPts val="2800"/>
              <a:buNone/>
            </a:pPr>
            <a:r>
              <a:t/>
            </a:r>
            <a:endParaRPr sz="1400">
              <a:highlight>
                <a:schemeClr val="lt1"/>
              </a:highlight>
              <a:latin typeface="Lora"/>
              <a:ea typeface="Lora"/>
              <a:cs typeface="Lora"/>
              <a:sym typeface="Lora"/>
            </a:endParaRPr>
          </a:p>
          <a:p>
            <a:pPr indent="0" lvl="0" marL="0" rtl="0" algn="l">
              <a:lnSpc>
                <a:spcPct val="100000"/>
              </a:lnSpc>
              <a:spcBef>
                <a:spcPts val="0"/>
              </a:spcBef>
              <a:spcAft>
                <a:spcPts val="0"/>
              </a:spcAft>
              <a:buSzPts val="2800"/>
              <a:buNone/>
            </a:pPr>
            <a:r>
              <a:t/>
            </a:r>
            <a:endParaRPr sz="3600">
              <a:highlight>
                <a:schemeClr val="lt1"/>
              </a:highlight>
            </a:endParaRPr>
          </a:p>
        </p:txBody>
      </p:sp>
      <p:sp>
        <p:nvSpPr>
          <p:cNvPr id="568" name="Google Shape;568;p95"/>
          <p:cNvSpPr txBox="1"/>
          <p:nvPr/>
        </p:nvSpPr>
        <p:spPr>
          <a:xfrm>
            <a:off x="392000" y="303500"/>
            <a:ext cx="368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6"/>
          <p:cNvSpPr txBox="1"/>
          <p:nvPr>
            <p:ph type="title"/>
          </p:nvPr>
        </p:nvSpPr>
        <p:spPr>
          <a:xfrm>
            <a:off x="479100" y="389175"/>
            <a:ext cx="8520600" cy="636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0731"/>
              <a:buNone/>
            </a:pPr>
            <a:r>
              <a:rPr b="1" lang="en" sz="1822">
                <a:highlight>
                  <a:schemeClr val="lt1"/>
                </a:highlight>
                <a:latin typeface="Courier New"/>
                <a:ea typeface="Courier New"/>
                <a:cs typeface="Courier New"/>
                <a:sym typeface="Courier New"/>
              </a:rPr>
              <a:t>Search_users.php</a:t>
            </a:r>
            <a:endParaRPr b="1" sz="2044">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ct val="111111"/>
              <a:buNone/>
            </a:pPr>
            <a:r>
              <a:t/>
            </a:r>
            <a:endParaRPr/>
          </a:p>
        </p:txBody>
      </p:sp>
      <p:pic>
        <p:nvPicPr>
          <p:cNvPr id="574" name="Google Shape;574;p96"/>
          <p:cNvPicPr preferRelativeResize="0"/>
          <p:nvPr/>
        </p:nvPicPr>
        <p:blipFill>
          <a:blip r:embed="rId3">
            <a:alphaModFix/>
          </a:blip>
          <a:stretch>
            <a:fillRect/>
          </a:stretch>
        </p:blipFill>
        <p:spPr>
          <a:xfrm>
            <a:off x="479088" y="897000"/>
            <a:ext cx="8185824" cy="46045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7"/>
          <p:cNvSpPr txBox="1"/>
          <p:nvPr/>
        </p:nvSpPr>
        <p:spPr>
          <a:xfrm>
            <a:off x="415197" y="1462405"/>
            <a:ext cx="8313600" cy="28938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From this page user can search other users to follow and connect with.</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Lora"/>
              <a:ea typeface="Lora"/>
              <a:cs typeface="Lora"/>
              <a:sym typeface="Lora"/>
            </a:endParaRPr>
          </a:p>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uses POST request method to send the data from the user input to the server.</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Lora"/>
              <a:ea typeface="Lora"/>
              <a:cs typeface="Lora"/>
              <a:sym typeface="Lora"/>
            </a:endParaRPr>
          </a:p>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results are fetched from the 'users' table and displayed.</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Lora"/>
              <a:ea typeface="Lora"/>
              <a:cs typeface="Lora"/>
              <a:sym typeface="Lora"/>
            </a:endParaRPr>
          </a:p>
          <a:p>
            <a:pPr indent="0" lvl="0" marL="0" rtl="0" algn="l">
              <a:spcBef>
                <a:spcPts val="0"/>
              </a:spcBef>
              <a:spcAft>
                <a:spcPts val="0"/>
              </a:spcAft>
              <a:buClr>
                <a:srgbClr val="000000"/>
              </a:buClr>
              <a:buSzPts val="1400"/>
              <a:buFont typeface="Arial"/>
              <a:buNone/>
            </a:pPr>
            <a:r>
              <a:t/>
            </a:r>
            <a:endParaRPr>
              <a:solidFill>
                <a:schemeClr val="dk1"/>
              </a:solidFill>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displays  the top 10 most followed users in a column on the left.</a:t>
            </a:r>
            <a:endParaRPr>
              <a:solidFill>
                <a:schemeClr val="dk1"/>
              </a:solidFill>
              <a:latin typeface="Lora"/>
              <a:ea typeface="Lora"/>
              <a:cs typeface="Lora"/>
              <a:sym typeface="Lora"/>
            </a:endParaRPr>
          </a:p>
          <a:p>
            <a:pPr indent="0" lvl="0" marL="914400" rtl="0" algn="l">
              <a:spcBef>
                <a:spcPts val="0"/>
              </a:spcBef>
              <a:spcAft>
                <a:spcPts val="0"/>
              </a:spcAft>
              <a:buNone/>
            </a:pPr>
            <a:r>
              <a:t/>
            </a:r>
            <a:endParaRPr>
              <a:solidFill>
                <a:schemeClr val="dk1"/>
              </a:solidFill>
              <a:latin typeface="Lora"/>
              <a:ea typeface="Lora"/>
              <a:cs typeface="Lora"/>
              <a:sym typeface="Lora"/>
            </a:endParaRPr>
          </a:p>
          <a:p>
            <a:pPr indent="-317500" lvl="1" marL="914400" rtl="0" algn="l">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It also displays the most active users on the website ,by sorting them on the basis of their number of media entries</a:t>
            </a:r>
            <a:endParaRPr>
              <a:solidFill>
                <a:schemeClr val="dk1"/>
              </a:solidFill>
              <a:latin typeface="Lora"/>
              <a:ea typeface="Lora"/>
              <a:cs typeface="Lora"/>
              <a:sym typeface="Lora"/>
            </a:endParaRPr>
          </a:p>
          <a:p>
            <a:pPr indent="-317500" lvl="1" marL="914400" rtl="0" algn="l">
              <a:spcBef>
                <a:spcPts val="0"/>
              </a:spcBef>
              <a:spcAft>
                <a:spcPts val="0"/>
              </a:spcAft>
              <a:buClr>
                <a:schemeClr val="dk1"/>
              </a:buClr>
              <a:buSzPts val="1400"/>
              <a:buFont typeface="Lora"/>
              <a:buChar char="❏"/>
            </a:pPr>
            <a:r>
              <a:t/>
            </a:r>
            <a:endParaRPr>
              <a:solidFill>
                <a:schemeClr val="dk1"/>
              </a:solidFill>
              <a:latin typeface="Lora"/>
              <a:ea typeface="Lora"/>
              <a:cs typeface="Lora"/>
              <a:sym typeface="Lora"/>
            </a:endParaRPr>
          </a:p>
          <a:p>
            <a:pPr indent="0" lvl="0" marL="457200" marR="0" rtl="0" algn="l">
              <a:lnSpc>
                <a:spcPct val="100000"/>
              </a:lnSpc>
              <a:spcBef>
                <a:spcPts val="0"/>
              </a:spcBef>
              <a:spcAft>
                <a:spcPts val="0"/>
              </a:spcAft>
              <a:buNone/>
            </a:pPr>
            <a:r>
              <a:t/>
            </a:r>
            <a:endParaRPr>
              <a:solidFill>
                <a:schemeClr val="dk1"/>
              </a:solidFill>
              <a:latin typeface="Lora"/>
              <a:ea typeface="Lora"/>
              <a:cs typeface="Lora"/>
              <a:sym typeface="Lora"/>
            </a:endParaRPr>
          </a:p>
        </p:txBody>
      </p:sp>
      <p:sp>
        <p:nvSpPr>
          <p:cNvPr id="580" name="Google Shape;580;p97"/>
          <p:cNvSpPr txBox="1"/>
          <p:nvPr/>
        </p:nvSpPr>
        <p:spPr>
          <a:xfrm>
            <a:off x="415200" y="392525"/>
            <a:ext cx="3453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8"/>
          <p:cNvSpPr txBox="1"/>
          <p:nvPr>
            <p:ph type="title"/>
          </p:nvPr>
        </p:nvSpPr>
        <p:spPr>
          <a:xfrm>
            <a:off x="156650" y="281694"/>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WYDRN</a:t>
            </a:r>
            <a:r>
              <a:rPr lang="en" sz="1820"/>
              <a:t>.</a:t>
            </a:r>
            <a:r>
              <a:rPr b="1" lang="en" sz="1822">
                <a:highlight>
                  <a:schemeClr val="lt1"/>
                </a:highlight>
                <a:latin typeface="Courier New"/>
                <a:ea typeface="Courier New"/>
                <a:cs typeface="Courier New"/>
                <a:sym typeface="Courier New"/>
              </a:rPr>
              <a:t>php</a:t>
            </a:r>
            <a:endParaRPr sz="1820"/>
          </a:p>
        </p:txBody>
      </p:sp>
      <p:sp>
        <p:nvSpPr>
          <p:cNvPr id="586" name="Google Shape;586;p98"/>
          <p:cNvSpPr txBox="1"/>
          <p:nvPr>
            <p:ph type="title"/>
          </p:nvPr>
        </p:nvSpPr>
        <p:spPr>
          <a:xfrm>
            <a:off x="82100" y="3459944"/>
            <a:ext cx="8520600" cy="181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DETAILS</a:t>
            </a:r>
            <a:r>
              <a:rPr b="1" lang="en" sz="1822">
                <a:highlight>
                  <a:schemeClr val="lt1"/>
                </a:highlight>
                <a:latin typeface="Courier New"/>
                <a:ea typeface="Courier New"/>
                <a:cs typeface="Courier New"/>
                <a:sym typeface="Courier New"/>
              </a:rPr>
              <a:t> HERE</a:t>
            </a:r>
            <a:endParaRPr sz="3120">
              <a:highlight>
                <a:schemeClr val="lt1"/>
              </a:high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9"/>
          <p:cNvSpPr txBox="1"/>
          <p:nvPr>
            <p:ph type="title"/>
          </p:nvPr>
        </p:nvSpPr>
        <p:spPr>
          <a:xfrm>
            <a:off x="311700" y="169375"/>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22">
                <a:highlight>
                  <a:schemeClr val="lt1"/>
                </a:highlight>
                <a:latin typeface="Courier New"/>
                <a:ea typeface="Courier New"/>
                <a:cs typeface="Courier New"/>
                <a:sym typeface="Courier New"/>
              </a:rPr>
              <a:t>send_reset_link.php</a:t>
            </a:r>
            <a:endParaRPr sz="2600"/>
          </a:p>
        </p:txBody>
      </p:sp>
      <p:pic>
        <p:nvPicPr>
          <p:cNvPr id="592" name="Google Shape;592;p99"/>
          <p:cNvPicPr preferRelativeResize="0"/>
          <p:nvPr/>
        </p:nvPicPr>
        <p:blipFill rotWithShape="1">
          <a:blip r:embed="rId3">
            <a:alphaModFix/>
          </a:blip>
          <a:srcRect b="0" l="0" r="0" t="0"/>
          <a:stretch/>
        </p:blipFill>
        <p:spPr>
          <a:xfrm>
            <a:off x="311700" y="805667"/>
            <a:ext cx="8229600" cy="450686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0"/>
          <p:cNvSpPr txBox="1"/>
          <p:nvPr>
            <p:ph type="title"/>
          </p:nvPr>
        </p:nvSpPr>
        <p:spPr>
          <a:xfrm>
            <a:off x="552725" y="1120475"/>
            <a:ext cx="7824900" cy="3936600"/>
          </a:xfrm>
          <a:prstGeom prst="rect">
            <a:avLst/>
          </a:prstGeom>
          <a:noFill/>
          <a:ln>
            <a:noFill/>
          </a:ln>
        </p:spPr>
        <p:txBody>
          <a:bodyPr anchorCtr="0" anchor="t" bIns="91425" lIns="91425" spcFirstLastPara="1" rIns="91425" wrap="square" tIns="91425">
            <a:noAutofit/>
          </a:bodyPr>
          <a:lstStyle/>
          <a:p>
            <a:pPr indent="-318135" lvl="0" marL="457200" rtl="0" algn="l">
              <a:lnSpc>
                <a:spcPct val="143000"/>
              </a:lnSpc>
              <a:spcBef>
                <a:spcPts val="0"/>
              </a:spcBef>
              <a:spcAft>
                <a:spcPts val="0"/>
              </a:spcAft>
              <a:buSzPts val="1410"/>
              <a:buFont typeface="Lora"/>
              <a:buChar char="❏"/>
            </a:pPr>
            <a:r>
              <a:rPr lang="en" sz="1410">
                <a:highlight>
                  <a:schemeClr val="lt1"/>
                </a:highlight>
                <a:latin typeface="Lora"/>
                <a:ea typeface="Lora"/>
                <a:cs typeface="Lora"/>
                <a:sym typeface="Lora"/>
              </a:rPr>
              <a:t>Displays Single Input Field asking user to enter an Email to Recieve the Password Link On.</a:t>
            </a:r>
            <a:endParaRPr sz="1410">
              <a:highlight>
                <a:schemeClr val="lt1"/>
              </a:highlight>
              <a:latin typeface="Lora"/>
              <a:ea typeface="Lora"/>
              <a:cs typeface="Lora"/>
              <a:sym typeface="Lora"/>
            </a:endParaRPr>
          </a:p>
          <a:p>
            <a:pPr indent="-318135" lvl="0" marL="457200" rtl="0" algn="l">
              <a:lnSpc>
                <a:spcPct val="143000"/>
              </a:lnSpc>
              <a:spcBef>
                <a:spcPts val="0"/>
              </a:spcBef>
              <a:spcAft>
                <a:spcPts val="0"/>
              </a:spcAft>
              <a:buSzPts val="1410"/>
              <a:buFont typeface="Lora"/>
              <a:buChar char="❏"/>
            </a:pPr>
            <a:r>
              <a:rPr lang="en" sz="1410">
                <a:highlight>
                  <a:schemeClr val="lt1"/>
                </a:highlight>
                <a:latin typeface="Lora"/>
                <a:ea typeface="Lora"/>
                <a:cs typeface="Lora"/>
                <a:sym typeface="Lora"/>
              </a:rPr>
              <a:t>On Form Submission It checks if the Email Entered is Registered with WYDRN Service and pushes an email if yes.</a:t>
            </a:r>
            <a:endParaRPr sz="1410">
              <a:highlight>
                <a:schemeClr val="lt1"/>
              </a:highlight>
              <a:latin typeface="Lora"/>
              <a:ea typeface="Lora"/>
              <a:cs typeface="Lora"/>
              <a:sym typeface="Lora"/>
            </a:endParaRPr>
          </a:p>
          <a:p>
            <a:pPr indent="0" lvl="0" marL="0" rtl="0" algn="l">
              <a:lnSpc>
                <a:spcPct val="143000"/>
              </a:lnSpc>
              <a:spcBef>
                <a:spcPts val="0"/>
              </a:spcBef>
              <a:spcAft>
                <a:spcPts val="0"/>
              </a:spcAft>
              <a:buSzPts val="990"/>
              <a:buNone/>
            </a:pPr>
            <a:r>
              <a:t/>
            </a:r>
            <a:endParaRPr sz="1410">
              <a:highlight>
                <a:schemeClr val="lt1"/>
              </a:highlight>
              <a:latin typeface="Lora"/>
              <a:ea typeface="Lora"/>
              <a:cs typeface="Lora"/>
              <a:sym typeface="Lora"/>
            </a:endParaRPr>
          </a:p>
          <a:p>
            <a:pPr indent="0" lvl="0" marL="0" rtl="0" algn="l">
              <a:lnSpc>
                <a:spcPct val="100000"/>
              </a:lnSpc>
              <a:spcBef>
                <a:spcPts val="0"/>
              </a:spcBef>
              <a:spcAft>
                <a:spcPts val="0"/>
              </a:spcAft>
              <a:buSzPts val="990"/>
              <a:buNone/>
            </a:pPr>
            <a:r>
              <a:t/>
            </a:r>
            <a:endParaRPr sz="3520">
              <a:highlight>
                <a:schemeClr val="lt1"/>
              </a:highlight>
            </a:endParaRPr>
          </a:p>
        </p:txBody>
      </p:sp>
      <p:sp>
        <p:nvSpPr>
          <p:cNvPr id="598" name="Google Shape;598;p100"/>
          <p:cNvSpPr txBox="1"/>
          <p:nvPr/>
        </p:nvSpPr>
        <p:spPr>
          <a:xfrm>
            <a:off x="641225" y="331550"/>
            <a:ext cx="340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1"/>
          <p:cNvSpPr txBox="1"/>
          <p:nvPr>
            <p:ph type="title"/>
          </p:nvPr>
        </p:nvSpPr>
        <p:spPr>
          <a:xfrm>
            <a:off x="311700" y="512900"/>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verify</a:t>
            </a:r>
            <a:r>
              <a:rPr lang="en" sz="1620"/>
              <a:t>.</a:t>
            </a:r>
            <a:r>
              <a:rPr b="1" lang="en" sz="1622">
                <a:highlight>
                  <a:schemeClr val="lt1"/>
                </a:highlight>
                <a:latin typeface="Courier New"/>
                <a:ea typeface="Courier New"/>
                <a:cs typeface="Courier New"/>
                <a:sym typeface="Courier New"/>
              </a:rPr>
              <a:t>php</a:t>
            </a:r>
            <a:endParaRPr sz="1620"/>
          </a:p>
        </p:txBody>
      </p:sp>
      <p:pic>
        <p:nvPicPr>
          <p:cNvPr id="604" name="Google Shape;604;p101"/>
          <p:cNvPicPr preferRelativeResize="0"/>
          <p:nvPr/>
        </p:nvPicPr>
        <p:blipFill rotWithShape="1">
          <a:blip r:embed="rId3">
            <a:alphaModFix/>
          </a:blip>
          <a:srcRect b="34747" l="0" r="0" t="0"/>
          <a:stretch/>
        </p:blipFill>
        <p:spPr>
          <a:xfrm>
            <a:off x="368850" y="1406531"/>
            <a:ext cx="7812677" cy="18007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type="ctrTitle"/>
          </p:nvPr>
        </p:nvSpPr>
        <p:spPr>
          <a:xfrm>
            <a:off x="311700" y="-220733"/>
            <a:ext cx="8520600" cy="7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778"/>
              <a:buNone/>
            </a:pPr>
            <a:r>
              <a:rPr b="1" lang="en" sz="1700">
                <a:latin typeface="Courier New"/>
                <a:ea typeface="Courier New"/>
                <a:cs typeface="Courier New"/>
                <a:sym typeface="Courier New"/>
              </a:rPr>
              <a:t>Diagrams</a:t>
            </a:r>
            <a:endParaRPr sz="3600"/>
          </a:p>
        </p:txBody>
      </p:sp>
      <p:pic>
        <p:nvPicPr>
          <p:cNvPr id="98" name="Google Shape;98;p21"/>
          <p:cNvPicPr preferRelativeResize="0"/>
          <p:nvPr/>
        </p:nvPicPr>
        <p:blipFill rotWithShape="1">
          <a:blip r:embed="rId3">
            <a:alphaModFix/>
          </a:blip>
          <a:srcRect b="0" l="0" r="0" t="0"/>
          <a:stretch/>
        </p:blipFill>
        <p:spPr>
          <a:xfrm>
            <a:off x="428100" y="969100"/>
            <a:ext cx="8287800" cy="4523951"/>
          </a:xfrm>
          <a:prstGeom prst="rect">
            <a:avLst/>
          </a:prstGeom>
          <a:noFill/>
          <a:ln>
            <a:noFill/>
          </a:ln>
        </p:spPr>
      </p:pic>
      <p:sp>
        <p:nvSpPr>
          <p:cNvPr id="99" name="Google Shape;99;p21"/>
          <p:cNvSpPr txBox="1"/>
          <p:nvPr/>
        </p:nvSpPr>
        <p:spPr>
          <a:xfrm>
            <a:off x="428100" y="480667"/>
            <a:ext cx="4605600" cy="3816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1500"/>
              <a:buFont typeface="Arial"/>
              <a:buNone/>
            </a:pPr>
            <a:r>
              <a:rPr b="1" i="0" lang="en" sz="1600" cap="none" strike="noStrike">
                <a:solidFill>
                  <a:schemeClr val="dk1"/>
                </a:solidFill>
                <a:latin typeface="Courier New"/>
                <a:ea typeface="Courier New"/>
                <a:cs typeface="Courier New"/>
                <a:sym typeface="Courier New"/>
              </a:rPr>
              <a:t>User </a:t>
            </a:r>
            <a:r>
              <a:rPr b="1" lang="en" sz="1600">
                <a:solidFill>
                  <a:schemeClr val="dk1"/>
                </a:solidFill>
                <a:latin typeface="Courier New"/>
                <a:ea typeface="Courier New"/>
                <a:cs typeface="Courier New"/>
                <a:sym typeface="Courier New"/>
              </a:rPr>
              <a:t>Walkthrough</a:t>
            </a:r>
            <a:r>
              <a:rPr b="1" i="0" lang="en" sz="1600" cap="none" strike="noStrike">
                <a:solidFill>
                  <a:schemeClr val="dk1"/>
                </a:solidFill>
                <a:latin typeface="Courier New"/>
                <a:ea typeface="Courier New"/>
                <a:cs typeface="Courier New"/>
                <a:sym typeface="Courier New"/>
              </a:rPr>
              <a:t>/Flow Diagram</a:t>
            </a:r>
            <a:r>
              <a:rPr b="1" i="0" lang="en" sz="1500" u="sng" cap="none" strike="noStrike">
                <a:solidFill>
                  <a:schemeClr val="dk1"/>
                </a:solidFill>
              </a:rPr>
              <a:t> </a:t>
            </a:r>
            <a:endParaRPr b="1" i="0" sz="1800" u="sng" cap="none" strike="noStrike">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2"/>
          <p:cNvSpPr txBox="1"/>
          <p:nvPr/>
        </p:nvSpPr>
        <p:spPr>
          <a:xfrm>
            <a:off x="534400" y="1518450"/>
            <a:ext cx="7673400" cy="35403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Calls the mailer_verify_email() function and uses the SMTP protocol to send an email to the associated email of the logged in user.</a:t>
            </a:r>
            <a:endParaRPr>
              <a:solidFill>
                <a:schemeClr val="dk1"/>
              </a:solidFill>
              <a:highlight>
                <a:schemeClr val="lt1"/>
              </a:highlight>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Upon clicking the link, user will land on the same page but it will have a GET request with the “link” parameter attached to it which will have the md5() value of the username since it is unique. </a:t>
            </a:r>
            <a:endParaRPr>
              <a:solidFill>
                <a:schemeClr val="dk1"/>
              </a:solidFill>
              <a:highlight>
                <a:schemeClr val="lt1"/>
              </a:highlight>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If an invalid or hoax link is presented an error alert is thrown. </a:t>
            </a:r>
            <a:endParaRPr>
              <a:solidFill>
                <a:schemeClr val="dk1"/>
              </a:solidFill>
              <a:highlight>
                <a:schemeClr val="lt1"/>
              </a:highlight>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When a valid GET request with the link parameter is made, the value 1 is inserted into the verified column of the users table meaning that the user account is now successfully verified. </a:t>
            </a:r>
            <a:endParaRPr>
              <a:solidFill>
                <a:schemeClr val="dk1"/>
              </a:solidFill>
              <a:highlight>
                <a:schemeClr val="lt1"/>
              </a:highlight>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Bootstrap classes along with custom CSS to design the success and the error messages. </a:t>
            </a:r>
            <a:endParaRPr>
              <a:solidFill>
                <a:schemeClr val="dk1"/>
              </a:solidFill>
              <a:highlight>
                <a:schemeClr val="lt1"/>
              </a:highlight>
              <a:latin typeface="Lora"/>
              <a:ea typeface="Lora"/>
              <a:cs typeface="Lora"/>
              <a:sym typeface="Lora"/>
            </a:endParaRPr>
          </a:p>
          <a:p>
            <a:pPr indent="0" lvl="0" marL="457200" marR="0" rtl="0" algn="l">
              <a:lnSpc>
                <a:spcPct val="100000"/>
              </a:lnSpc>
              <a:spcBef>
                <a:spcPts val="0"/>
              </a:spcBef>
              <a:spcAft>
                <a:spcPts val="0"/>
              </a:spcAft>
              <a:buNone/>
            </a:pPr>
            <a:r>
              <a:t/>
            </a:r>
            <a:endParaRPr>
              <a:solidFill>
                <a:schemeClr val="dk1"/>
              </a:solidFill>
              <a:highlight>
                <a:schemeClr val="lt1"/>
              </a:highlight>
              <a:latin typeface="Lora"/>
              <a:ea typeface="Lora"/>
              <a:cs typeface="Lora"/>
              <a:sym typeface="Lora"/>
            </a:endParaRPr>
          </a:p>
        </p:txBody>
      </p:sp>
      <p:sp>
        <p:nvSpPr>
          <p:cNvPr id="610" name="Google Shape;610;p102"/>
          <p:cNvSpPr txBox="1"/>
          <p:nvPr/>
        </p:nvSpPr>
        <p:spPr>
          <a:xfrm>
            <a:off x="730250" y="356925"/>
            <a:ext cx="222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3"/>
          <p:cNvSpPr txBox="1"/>
          <p:nvPr>
            <p:ph type="title"/>
          </p:nvPr>
        </p:nvSpPr>
        <p:spPr>
          <a:xfrm>
            <a:off x="550775" y="178025"/>
            <a:ext cx="8520600" cy="708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622">
                <a:highlight>
                  <a:schemeClr val="lt1"/>
                </a:highlight>
                <a:latin typeface="Courier New"/>
                <a:ea typeface="Courier New"/>
                <a:cs typeface="Courier New"/>
                <a:sym typeface="Courier New"/>
              </a:rPr>
              <a:t>diary</a:t>
            </a:r>
            <a:r>
              <a:rPr lang="en"/>
              <a:t>.</a:t>
            </a:r>
            <a:r>
              <a:rPr b="1" lang="en" sz="1622">
                <a:highlight>
                  <a:schemeClr val="lt1"/>
                </a:highlight>
                <a:latin typeface="Courier New"/>
                <a:ea typeface="Courier New"/>
                <a:cs typeface="Courier New"/>
                <a:sym typeface="Courier New"/>
              </a:rPr>
              <a:t>php</a:t>
            </a:r>
            <a:endParaRPr/>
          </a:p>
        </p:txBody>
      </p:sp>
      <p:pic>
        <p:nvPicPr>
          <p:cNvPr id="616" name="Google Shape;616;p103"/>
          <p:cNvPicPr preferRelativeResize="0"/>
          <p:nvPr/>
        </p:nvPicPr>
        <p:blipFill>
          <a:blip r:embed="rId3">
            <a:alphaModFix/>
          </a:blip>
          <a:stretch>
            <a:fillRect/>
          </a:stretch>
        </p:blipFill>
        <p:spPr>
          <a:xfrm>
            <a:off x="550775" y="886325"/>
            <a:ext cx="8042443" cy="45238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4"/>
          <p:cNvSpPr txBox="1"/>
          <p:nvPr/>
        </p:nvSpPr>
        <p:spPr>
          <a:xfrm>
            <a:off x="399450" y="979650"/>
            <a:ext cx="8345100" cy="44022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diary page show users a log of entries on WYDRN.</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Order in which the entries are shown is of most recent to last recent grouped by date.</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data is shown in a tabular manner.</a:t>
            </a:r>
            <a:endParaRPr>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This page also provides a convenience to the user by allowing them to filter the entries on the basis of their desired dates.</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uses POST request method to send the data from the user input to the server.</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After selecting a date and clicking on the "Filter by date" button user can easily access the entries of the selected date</a:t>
            </a:r>
            <a:r>
              <a:rPr i="0" lang="en" sz="1400" u="none" cap="none" strike="noStrike">
                <a:solidFill>
                  <a:schemeClr val="dk1"/>
                </a:solidFill>
                <a:latin typeface="Lora"/>
                <a:ea typeface="Lora"/>
                <a:cs typeface="Lora"/>
                <a:sym typeface="Lora"/>
              </a:rPr>
              <a:t>.</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data displayed is fetched from the table 'data' in the database.</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Each page has a limit of displaying 10 entries only</a:t>
            </a:r>
            <a:r>
              <a:rPr lang="en">
                <a:solidFill>
                  <a:schemeClr val="dk1"/>
                </a:solidFill>
                <a:latin typeface="Lora"/>
                <a:ea typeface="Lora"/>
                <a:cs typeface="Lora"/>
                <a:sym typeface="Lora"/>
              </a:rPr>
              <a:t>.</a:t>
            </a:r>
            <a:endParaRPr>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Pagination is also added at the bottom of the page using grid container, in order to show the pagination row and manual input box next to each other.</a:t>
            </a:r>
            <a:endParaRPr i="0" sz="1400" u="none" cap="none" strike="noStrike">
              <a:solidFill>
                <a:schemeClr val="dk1"/>
              </a:solidFill>
              <a:latin typeface="Lora"/>
              <a:ea typeface="Lora"/>
              <a:cs typeface="Lora"/>
              <a:sym typeface="Lora"/>
            </a:endParaRPr>
          </a:p>
        </p:txBody>
      </p:sp>
      <p:sp>
        <p:nvSpPr>
          <p:cNvPr id="622" name="Google Shape;622;p104"/>
          <p:cNvSpPr txBox="1"/>
          <p:nvPr/>
        </p:nvSpPr>
        <p:spPr>
          <a:xfrm>
            <a:off x="570025" y="392500"/>
            <a:ext cx="3418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Courier New"/>
                <a:ea typeface="Courier New"/>
                <a:cs typeface="Courier New"/>
                <a:sym typeface="Courier New"/>
              </a:rPr>
              <a:t>DETAILS HERE</a:t>
            </a:r>
            <a:endParaRPr sz="29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5"/>
          <p:cNvSpPr txBox="1"/>
          <p:nvPr>
            <p:ph type="title"/>
          </p:nvPr>
        </p:nvSpPr>
        <p:spPr>
          <a:xfrm>
            <a:off x="478925" y="23404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edit_profile</a:t>
            </a:r>
            <a:r>
              <a:rPr lang="en" sz="1620"/>
              <a:t>.</a:t>
            </a:r>
            <a:r>
              <a:rPr b="1" lang="en" sz="1622">
                <a:highlight>
                  <a:schemeClr val="lt1"/>
                </a:highlight>
                <a:latin typeface="Courier New"/>
                <a:ea typeface="Courier New"/>
                <a:cs typeface="Courier New"/>
                <a:sym typeface="Courier New"/>
              </a:rPr>
              <a:t>php</a:t>
            </a:r>
            <a:endParaRPr sz="1620"/>
          </a:p>
        </p:txBody>
      </p:sp>
      <p:pic>
        <p:nvPicPr>
          <p:cNvPr id="628" name="Google Shape;628;p105"/>
          <p:cNvPicPr preferRelativeResize="0"/>
          <p:nvPr/>
        </p:nvPicPr>
        <p:blipFill>
          <a:blip r:embed="rId3">
            <a:alphaModFix/>
          </a:blip>
          <a:stretch>
            <a:fillRect/>
          </a:stretch>
        </p:blipFill>
        <p:spPr>
          <a:xfrm>
            <a:off x="536575" y="802942"/>
            <a:ext cx="8070859" cy="453985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6"/>
          <p:cNvSpPr txBox="1"/>
          <p:nvPr/>
        </p:nvSpPr>
        <p:spPr>
          <a:xfrm>
            <a:off x="451959" y="1181467"/>
            <a:ext cx="8240100" cy="28938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User from this page can change/update profile picture and background banner.</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uses POST request method to send the data from the user input to the server.</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Accepted File formats are ".png, .jpg, .jpeg, image/png, image/jpg, image/jpeg, .gif".</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Maximum size is 1MB for profile picture and the background banner.</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User can click on "Update profile " button to update the selected file as a profile photo or background banner.</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"move_uploaded_file" function is used to move the profile picture into database, also "unlink()" function is used to delete the previous file from the database automatically.</a:t>
            </a:r>
            <a:endParaRPr i="0" sz="1400" u="none" cap="none" strike="noStrike">
              <a:solidFill>
                <a:schemeClr val="dk1"/>
              </a:solidFill>
              <a:latin typeface="Lora"/>
              <a:ea typeface="Lora"/>
              <a:cs typeface="Lora"/>
              <a:sym typeface="Lora"/>
            </a:endParaRPr>
          </a:p>
        </p:txBody>
      </p:sp>
      <p:sp>
        <p:nvSpPr>
          <p:cNvPr id="634" name="Google Shape;634;p106"/>
          <p:cNvSpPr txBox="1"/>
          <p:nvPr/>
        </p:nvSpPr>
        <p:spPr>
          <a:xfrm>
            <a:off x="558775" y="534975"/>
            <a:ext cx="219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7"/>
          <p:cNvSpPr txBox="1"/>
          <p:nvPr>
            <p:ph type="title"/>
          </p:nvPr>
        </p:nvSpPr>
        <p:spPr>
          <a:xfrm>
            <a:off x="311700" y="55822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import_export.php</a:t>
            </a:r>
            <a:endParaRPr b="1" sz="1622">
              <a:highlight>
                <a:schemeClr val="lt1"/>
              </a:highlight>
              <a:latin typeface="Courier New"/>
              <a:ea typeface="Courier New"/>
              <a:cs typeface="Courier New"/>
              <a:sym typeface="Courier New"/>
            </a:endParaRPr>
          </a:p>
        </p:txBody>
      </p:sp>
      <p:pic>
        <p:nvPicPr>
          <p:cNvPr id="640" name="Google Shape;640;p107"/>
          <p:cNvPicPr preferRelativeResize="0"/>
          <p:nvPr/>
        </p:nvPicPr>
        <p:blipFill>
          <a:blip r:embed="rId3">
            <a:alphaModFix/>
          </a:blip>
          <a:stretch>
            <a:fillRect/>
          </a:stretch>
        </p:blipFill>
        <p:spPr>
          <a:xfrm>
            <a:off x="223625" y="1194538"/>
            <a:ext cx="4348373" cy="2445952"/>
          </a:xfrm>
          <a:prstGeom prst="rect">
            <a:avLst/>
          </a:prstGeom>
          <a:noFill/>
          <a:ln>
            <a:noFill/>
          </a:ln>
        </p:spPr>
      </p:pic>
      <p:pic>
        <p:nvPicPr>
          <p:cNvPr id="641" name="Google Shape;641;p107"/>
          <p:cNvPicPr preferRelativeResize="0"/>
          <p:nvPr/>
        </p:nvPicPr>
        <p:blipFill>
          <a:blip r:embed="rId4">
            <a:alphaModFix/>
          </a:blip>
          <a:stretch>
            <a:fillRect/>
          </a:stretch>
        </p:blipFill>
        <p:spPr>
          <a:xfrm>
            <a:off x="4670675" y="1194537"/>
            <a:ext cx="4348373" cy="244596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8"/>
          <p:cNvSpPr txBox="1"/>
          <p:nvPr/>
        </p:nvSpPr>
        <p:spPr>
          <a:xfrm>
            <a:off x="552222" y="1302893"/>
            <a:ext cx="8187600" cy="31092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This page allows user to import/export data in csv and export as csv as well as a pdf.</a:t>
            </a:r>
            <a:endParaRPr b="0" i="0" sz="1400" u="none" cap="none" strike="noStrike">
              <a:solidFill>
                <a:schemeClr val="dk1"/>
              </a:solidFill>
              <a:latin typeface="Arial"/>
              <a:ea typeface="Arial"/>
              <a:cs typeface="Arial"/>
              <a:sym typeface="Arial"/>
            </a:endParaRPr>
          </a:p>
          <a:p>
            <a:pPr indent="-88900" lvl="0"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There are 3 separate buttons:</a:t>
            </a:r>
            <a:endParaRPr b="0" i="0" sz="1400" u="none" cap="none" strike="noStrike">
              <a:solidFill>
                <a:schemeClr val="dk1"/>
              </a:solidFill>
              <a:latin typeface="Arial"/>
              <a:ea typeface="Arial"/>
              <a:cs typeface="Arial"/>
              <a:sym typeface="Arial"/>
            </a:endParaRPr>
          </a:p>
          <a:p>
            <a:pPr indent="-88900" lvl="1"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To import a csv</a:t>
            </a:r>
            <a:endParaRPr b="0" i="0" sz="1400" u="none" cap="none" strike="noStrike">
              <a:solidFill>
                <a:schemeClr val="dk1"/>
              </a:solidFill>
              <a:latin typeface="Arial"/>
              <a:ea typeface="Arial"/>
              <a:cs typeface="Arial"/>
              <a:sym typeface="Arial"/>
            </a:endParaRPr>
          </a:p>
          <a:p>
            <a:pPr indent="-88900" lvl="1"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To export a csv</a:t>
            </a:r>
            <a:endParaRPr b="0" i="0" sz="1400" u="none" cap="none" strike="noStrike">
              <a:solidFill>
                <a:schemeClr val="dk1"/>
              </a:solidFill>
              <a:latin typeface="Arial"/>
              <a:ea typeface="Arial"/>
              <a:cs typeface="Arial"/>
              <a:sym typeface="Arial"/>
            </a:endParaRPr>
          </a:p>
          <a:p>
            <a:pPr indent="-88900" lvl="1"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To export a pdf.</a:t>
            </a:r>
            <a:endParaRPr b="0" i="0" sz="14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None/>
            </a:pPr>
            <a:r>
              <a:t/>
            </a:r>
            <a:endParaRPr>
              <a:solidFill>
                <a:schemeClr val="dk1"/>
              </a:solidFill>
            </a:endParaRPr>
          </a:p>
          <a:p>
            <a:pPr indent="-88900" lvl="1" marL="0" marR="0" rtl="0" algn="l">
              <a:lnSpc>
                <a:spcPct val="100000"/>
              </a:lnSpc>
              <a:spcBef>
                <a:spcPts val="0"/>
              </a:spcBef>
              <a:spcAft>
                <a:spcPts val="0"/>
              </a:spcAft>
              <a:buClr>
                <a:schemeClr val="dk1"/>
              </a:buClr>
              <a:buSzPts val="1400"/>
              <a:buChar char="❏"/>
            </a:pPr>
            <a:r>
              <a:rPr lang="en">
                <a:solidFill>
                  <a:schemeClr val="dk1"/>
                </a:solidFill>
              </a:rPr>
              <a:t>Services used that allows user to import specific media's are:</a:t>
            </a:r>
            <a:endParaRPr>
              <a:solidFill>
                <a:schemeClr val="dk1"/>
              </a:solidFill>
            </a:endParaRPr>
          </a:p>
          <a:p>
            <a:pPr indent="0" lvl="0" marL="1371600" marR="0" rtl="0" algn="l">
              <a:lnSpc>
                <a:spcPct val="100000"/>
              </a:lnSpc>
              <a:spcBef>
                <a:spcPts val="0"/>
              </a:spcBef>
              <a:spcAft>
                <a:spcPts val="0"/>
              </a:spcAft>
              <a:buNone/>
            </a:pPr>
            <a:r>
              <a:t/>
            </a:r>
            <a:endParaRPr>
              <a:solidFill>
                <a:schemeClr val="dk1"/>
              </a:solidFill>
            </a:endParaRPr>
          </a:p>
          <a:p>
            <a:pPr indent="-88900" lvl="1" marL="457200" marR="0" rtl="0" algn="l">
              <a:lnSpc>
                <a:spcPct val="100000"/>
              </a:lnSpc>
              <a:spcBef>
                <a:spcPts val="0"/>
              </a:spcBef>
              <a:spcAft>
                <a:spcPts val="0"/>
              </a:spcAft>
              <a:buClr>
                <a:schemeClr val="dk1"/>
              </a:buClr>
              <a:buSzPts val="1400"/>
              <a:buChar char="❏"/>
            </a:pPr>
            <a:r>
              <a:rPr lang="en">
                <a:solidFill>
                  <a:schemeClr val="dk1"/>
                </a:solidFill>
              </a:rPr>
              <a:t>a. Goodreads for importing books</a:t>
            </a:r>
            <a:endParaRPr>
              <a:solidFill>
                <a:schemeClr val="dk1"/>
              </a:solidFill>
            </a:endParaRPr>
          </a:p>
          <a:p>
            <a:pPr indent="-88900" lvl="1" marL="457200" marR="0" rtl="0" algn="l">
              <a:lnSpc>
                <a:spcPct val="100000"/>
              </a:lnSpc>
              <a:spcBef>
                <a:spcPts val="0"/>
              </a:spcBef>
              <a:spcAft>
                <a:spcPts val="0"/>
              </a:spcAft>
              <a:buClr>
                <a:schemeClr val="dk1"/>
              </a:buClr>
              <a:buSzPts val="1400"/>
              <a:buChar char="❏"/>
            </a:pPr>
            <a:r>
              <a:rPr lang="en">
                <a:solidFill>
                  <a:schemeClr val="dk1"/>
                </a:solidFill>
              </a:rPr>
              <a:t>b. RYM(rate your music) for importing music albums</a:t>
            </a:r>
            <a:endParaRPr>
              <a:solidFill>
                <a:schemeClr val="dk1"/>
              </a:solidFill>
            </a:endParaRPr>
          </a:p>
          <a:p>
            <a:pPr indent="-88900" lvl="1" marL="457200" marR="0" rtl="0" algn="l">
              <a:lnSpc>
                <a:spcPct val="100000"/>
              </a:lnSpc>
              <a:spcBef>
                <a:spcPts val="0"/>
              </a:spcBef>
              <a:spcAft>
                <a:spcPts val="0"/>
              </a:spcAft>
              <a:buClr>
                <a:schemeClr val="dk1"/>
              </a:buClr>
              <a:buSzPts val="1400"/>
              <a:buChar char="❏"/>
            </a:pPr>
            <a:r>
              <a:rPr lang="en">
                <a:solidFill>
                  <a:schemeClr val="dk1"/>
                </a:solidFill>
              </a:rPr>
              <a:t>c. IMDB/Letterboxd for importing movies</a:t>
            </a:r>
            <a:endParaRPr>
              <a:solidFill>
                <a:schemeClr val="dk1"/>
              </a:solidFill>
            </a:endParaRPr>
          </a:p>
          <a:p>
            <a:pPr indent="-88900" lvl="1" marL="457200" marR="0" rtl="0" algn="l">
              <a:lnSpc>
                <a:spcPct val="100000"/>
              </a:lnSpc>
              <a:spcBef>
                <a:spcPts val="0"/>
              </a:spcBef>
              <a:spcAft>
                <a:spcPts val="0"/>
              </a:spcAft>
              <a:buClr>
                <a:schemeClr val="dk1"/>
              </a:buClr>
              <a:buSzPts val="1400"/>
              <a:buChar char="❏"/>
            </a:pPr>
            <a:r>
              <a:rPr lang="en">
                <a:solidFill>
                  <a:schemeClr val="dk1"/>
                </a:solidFill>
              </a:rPr>
              <a:t>d. Trakt for importing TV shows </a:t>
            </a:r>
            <a:endParaRPr>
              <a:solidFill>
                <a:schemeClr val="dk1"/>
              </a:solidFill>
            </a:endParaRPr>
          </a:p>
          <a:p>
            <a:pPr indent="-88900" lvl="1" marL="457200" marR="0" rtl="0" algn="l">
              <a:lnSpc>
                <a:spcPct val="100000"/>
              </a:lnSpc>
              <a:spcBef>
                <a:spcPts val="0"/>
              </a:spcBef>
              <a:spcAft>
                <a:spcPts val="0"/>
              </a:spcAft>
              <a:buClr>
                <a:schemeClr val="dk1"/>
              </a:buClr>
              <a:buSzPts val="1400"/>
              <a:buChar char="❏"/>
            </a:pPr>
            <a:r>
              <a:rPr lang="en">
                <a:solidFill>
                  <a:schemeClr val="dk1"/>
                </a:solidFill>
              </a:rPr>
              <a:t>e. Steam for importing video games</a:t>
            </a:r>
            <a:endParaRPr>
              <a:solidFill>
                <a:schemeClr val="dk1"/>
              </a:solidFill>
            </a:endParaRPr>
          </a:p>
          <a:p>
            <a:pPr indent="0" lvl="0" marL="914400" marR="0" rtl="0" algn="l">
              <a:lnSpc>
                <a:spcPct val="100000"/>
              </a:lnSpc>
              <a:spcBef>
                <a:spcPts val="0"/>
              </a:spcBef>
              <a:spcAft>
                <a:spcPts val="0"/>
              </a:spcAft>
              <a:buNone/>
            </a:pPr>
            <a:r>
              <a:t/>
            </a:r>
            <a:endParaRPr>
              <a:solidFill>
                <a:schemeClr val="dk1"/>
              </a:solidFill>
            </a:endParaRPr>
          </a:p>
        </p:txBody>
      </p:sp>
      <p:sp>
        <p:nvSpPr>
          <p:cNvPr id="647" name="Google Shape;647;p108"/>
          <p:cNvSpPr/>
          <p:nvPr/>
        </p:nvSpPr>
        <p:spPr>
          <a:xfrm>
            <a:off x="0" y="0"/>
            <a:ext cx="9144000" cy="0"/>
          </a:xfrm>
          <a:prstGeom prst="rect">
            <a:avLst/>
          </a:prstGeom>
          <a:solidFill>
            <a:srgbClr val="0D111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This page allows user to import/export data in csv and export as csv as well as a pdf.</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There are 3 separate buttons:</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import a csv</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export a csv</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export a pdf.</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C9D1D9"/>
              </a:buClr>
              <a:buSzPts val="1500"/>
              <a:buFont typeface="Arial"/>
              <a:buNone/>
            </a:pPr>
            <a:br>
              <a:rPr b="1" i="0" lang="en" sz="1500" u="none" cap="none" strike="noStrike">
                <a:solidFill>
                  <a:srgbClr val="C9D1D9"/>
                </a:solidFill>
                <a:latin typeface="Arial"/>
                <a:ea typeface="Arial"/>
                <a:cs typeface="Arial"/>
                <a:sym typeface="Arial"/>
              </a:rPr>
            </a:br>
            <a:endParaRPr b="1" i="0" sz="112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8" name="Google Shape;648;p108"/>
          <p:cNvSpPr/>
          <p:nvPr/>
        </p:nvSpPr>
        <p:spPr>
          <a:xfrm>
            <a:off x="0" y="0"/>
            <a:ext cx="9144000" cy="0"/>
          </a:xfrm>
          <a:prstGeom prst="rect">
            <a:avLst/>
          </a:prstGeom>
          <a:solidFill>
            <a:srgbClr val="0D111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This page allows user to import/export data in csv and export as csv as well as a pdf.</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There are 3 separate buttons:</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import a csv</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export a csv</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export a pdf.</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C9D1D9"/>
              </a:buClr>
              <a:buSzPts val="1500"/>
              <a:buFont typeface="Arial"/>
              <a:buNone/>
            </a:pPr>
            <a:br>
              <a:rPr b="1" i="0" lang="en" sz="1500" u="none" cap="none" strike="noStrike">
                <a:solidFill>
                  <a:srgbClr val="C9D1D9"/>
                </a:solidFill>
                <a:latin typeface="Arial"/>
                <a:ea typeface="Arial"/>
                <a:cs typeface="Arial"/>
                <a:sym typeface="Arial"/>
              </a:rPr>
            </a:br>
            <a:endParaRPr b="1" i="0" sz="112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9" name="Google Shape;649;p108"/>
          <p:cNvSpPr txBox="1"/>
          <p:nvPr/>
        </p:nvSpPr>
        <p:spPr>
          <a:xfrm>
            <a:off x="552225" y="659550"/>
            <a:ext cx="272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9"/>
          <p:cNvSpPr txBox="1"/>
          <p:nvPr>
            <p:ph type="title"/>
          </p:nvPr>
        </p:nvSpPr>
        <p:spPr>
          <a:xfrm>
            <a:off x="490675" y="134906"/>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exports</a:t>
            </a:r>
            <a:r>
              <a:rPr lang="en" sz="1520"/>
              <a:t>/</a:t>
            </a:r>
            <a:r>
              <a:rPr b="1" lang="en" sz="1622">
                <a:highlight>
                  <a:schemeClr val="lt1"/>
                </a:highlight>
                <a:latin typeface="Courier New"/>
                <a:ea typeface="Courier New"/>
                <a:cs typeface="Courier New"/>
                <a:sym typeface="Courier New"/>
              </a:rPr>
              <a:t>pdf</a:t>
            </a:r>
            <a:r>
              <a:rPr lang="en" sz="1520"/>
              <a:t>.</a:t>
            </a:r>
            <a:r>
              <a:rPr b="1" lang="en" sz="1622">
                <a:highlight>
                  <a:schemeClr val="lt1"/>
                </a:highlight>
                <a:latin typeface="Courier New"/>
                <a:ea typeface="Courier New"/>
                <a:cs typeface="Courier New"/>
                <a:sym typeface="Courier New"/>
              </a:rPr>
              <a:t>php</a:t>
            </a:r>
            <a:endParaRPr sz="1520"/>
          </a:p>
        </p:txBody>
      </p:sp>
      <p:pic>
        <p:nvPicPr>
          <p:cNvPr id="655" name="Google Shape;655;p109"/>
          <p:cNvPicPr preferRelativeResize="0"/>
          <p:nvPr/>
        </p:nvPicPr>
        <p:blipFill>
          <a:blip r:embed="rId3">
            <a:alphaModFix/>
          </a:blip>
          <a:stretch>
            <a:fillRect/>
          </a:stretch>
        </p:blipFill>
        <p:spPr>
          <a:xfrm>
            <a:off x="385350" y="675131"/>
            <a:ext cx="8247101" cy="463899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10"/>
          <p:cNvSpPr txBox="1"/>
          <p:nvPr/>
        </p:nvSpPr>
        <p:spPr>
          <a:xfrm>
            <a:off x="310060" y="1123129"/>
            <a:ext cx="8523900" cy="9543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This file performs only backend functions and does not include any markup.</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Utility Export tool allowing the user to export the data to pdf in tabular format along with datetime and recorded activity from the database. The user must be logged in to do so.</a:t>
            </a:r>
            <a:endParaRPr i="0" sz="1400" u="none" cap="none" strike="noStrike">
              <a:solidFill>
                <a:schemeClr val="dk1"/>
              </a:solidFill>
              <a:latin typeface="Lora"/>
              <a:ea typeface="Lora"/>
              <a:cs typeface="Lora"/>
              <a:sym typeface="Lora"/>
            </a:endParaRPr>
          </a:p>
        </p:txBody>
      </p:sp>
      <p:sp>
        <p:nvSpPr>
          <p:cNvPr id="661" name="Google Shape;661;p110"/>
          <p:cNvSpPr txBox="1"/>
          <p:nvPr/>
        </p:nvSpPr>
        <p:spPr>
          <a:xfrm>
            <a:off x="315300" y="476625"/>
            <a:ext cx="288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11"/>
          <p:cNvSpPr txBox="1"/>
          <p:nvPr>
            <p:ph type="title"/>
          </p:nvPr>
        </p:nvSpPr>
        <p:spPr>
          <a:xfrm>
            <a:off x="311700" y="50632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exports</a:t>
            </a:r>
            <a:r>
              <a:rPr lang="en" sz="1620"/>
              <a:t>/</a:t>
            </a:r>
            <a:r>
              <a:rPr b="1" lang="en" sz="1622">
                <a:highlight>
                  <a:schemeClr val="lt1"/>
                </a:highlight>
                <a:latin typeface="Courier New"/>
                <a:ea typeface="Courier New"/>
                <a:cs typeface="Courier New"/>
                <a:sym typeface="Courier New"/>
              </a:rPr>
              <a:t>csv_export</a:t>
            </a:r>
            <a:r>
              <a:rPr lang="en" sz="1620"/>
              <a:t>.</a:t>
            </a:r>
            <a:r>
              <a:rPr b="1" lang="en" sz="1622">
                <a:highlight>
                  <a:schemeClr val="lt1"/>
                </a:highlight>
                <a:latin typeface="Courier New"/>
                <a:ea typeface="Courier New"/>
                <a:cs typeface="Courier New"/>
                <a:sym typeface="Courier New"/>
              </a:rPr>
              <a:t>php</a:t>
            </a:r>
            <a:endParaRPr sz="1620"/>
          </a:p>
        </p:txBody>
      </p:sp>
      <p:pic>
        <p:nvPicPr>
          <p:cNvPr id="667" name="Google Shape;667;p111"/>
          <p:cNvPicPr preferRelativeResize="0"/>
          <p:nvPr/>
        </p:nvPicPr>
        <p:blipFill>
          <a:blip r:embed="rId3">
            <a:alphaModFix/>
          </a:blip>
          <a:stretch>
            <a:fillRect/>
          </a:stretch>
        </p:blipFill>
        <p:spPr>
          <a:xfrm>
            <a:off x="250075" y="1295025"/>
            <a:ext cx="4146048" cy="2332149"/>
          </a:xfrm>
          <a:prstGeom prst="rect">
            <a:avLst/>
          </a:prstGeom>
          <a:noFill/>
          <a:ln>
            <a:noFill/>
          </a:ln>
        </p:spPr>
      </p:pic>
      <p:pic>
        <p:nvPicPr>
          <p:cNvPr id="668" name="Google Shape;668;p111"/>
          <p:cNvPicPr preferRelativeResize="0"/>
          <p:nvPr/>
        </p:nvPicPr>
        <p:blipFill>
          <a:blip r:embed="rId4">
            <a:alphaModFix/>
          </a:blip>
          <a:stretch>
            <a:fillRect/>
          </a:stretch>
        </p:blipFill>
        <p:spPr>
          <a:xfrm>
            <a:off x="4511900" y="1295025"/>
            <a:ext cx="4146048" cy="23321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